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0" r:id="rId4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-1704" y="-104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E59B-006E-1848-9A82-5D289F6EF7E3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A6548-E56E-6045-B9F9-AD694AF8C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145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E59B-006E-1848-9A82-5D289F6EF7E3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A6548-E56E-6045-B9F9-AD694AF8C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05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3"/>
            <a:ext cx="174879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3"/>
            <a:ext cx="511683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E59B-006E-1848-9A82-5D289F6EF7E3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A6548-E56E-6045-B9F9-AD694AF8C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63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E59B-006E-1848-9A82-5D289F6EF7E3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A6548-E56E-6045-B9F9-AD694AF8C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582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E59B-006E-1848-9A82-5D289F6EF7E3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A6548-E56E-6045-B9F9-AD694AF8C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7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E59B-006E-1848-9A82-5D289F6EF7E3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A6548-E56E-6045-B9F9-AD694AF8C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E59B-006E-1848-9A82-5D289F6EF7E3}" type="datetimeFigureOut">
              <a:rPr lang="en-US" smtClean="0"/>
              <a:t>3/26/18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A6548-E56E-6045-B9F9-AD694AF8C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98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E59B-006E-1848-9A82-5D289F6EF7E3}" type="datetimeFigureOut">
              <a:rPr lang="en-US" smtClean="0"/>
              <a:t>3/26/18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A6548-E56E-6045-B9F9-AD694AF8C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198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E59B-006E-1848-9A82-5D289F6EF7E3}" type="datetimeFigureOut">
              <a:rPr lang="en-US" smtClean="0"/>
              <a:t>3/26/18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A6548-E56E-6045-B9F9-AD694AF8C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31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E59B-006E-1848-9A82-5D289F6EF7E3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A6548-E56E-6045-B9F9-AD694AF8C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202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E59B-006E-1848-9A82-5D289F6EF7E3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A6548-E56E-6045-B9F9-AD694AF8C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647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4E59B-006E-1848-9A82-5D289F6EF7E3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A6548-E56E-6045-B9F9-AD694AF8C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42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3131" y="273953"/>
            <a:ext cx="6723421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 smtClean="0">
              <a:latin typeface="Century Gothic"/>
              <a:cs typeface="Century Gothic"/>
            </a:endParaRPr>
          </a:p>
          <a:p>
            <a:pPr algn="ctr"/>
            <a:r>
              <a:rPr lang="en-US" sz="4000" b="1" dirty="0" smtClean="0">
                <a:latin typeface="Century Gothic"/>
                <a:cs typeface="Century Gothic"/>
              </a:rPr>
              <a:t>How </a:t>
            </a:r>
            <a:r>
              <a:rPr lang="en-US" sz="4000" b="1" dirty="0" smtClean="0">
                <a:latin typeface="Century Gothic"/>
                <a:cs typeface="Century Gothic"/>
              </a:rPr>
              <a:t>to </a:t>
            </a:r>
            <a:r>
              <a:rPr lang="en-US" sz="4000" b="1" dirty="0" smtClean="0">
                <a:latin typeface="Century Gothic"/>
                <a:cs typeface="Century Gothic"/>
              </a:rPr>
              <a:t>Use</a:t>
            </a:r>
            <a:r>
              <a:rPr lang="is-IS" sz="4000" b="1" dirty="0" smtClean="0">
                <a:latin typeface="Century Gothic"/>
                <a:cs typeface="Century Gothic"/>
              </a:rPr>
              <a:t>…</a:t>
            </a:r>
            <a:endParaRPr lang="en-US" sz="4000" b="1" dirty="0" smtClean="0">
              <a:latin typeface="Century Gothic"/>
              <a:cs typeface="Century Gothic"/>
            </a:endParaRPr>
          </a:p>
          <a:p>
            <a:pPr algn="ctr"/>
            <a:endParaRPr lang="en-US" sz="2000" b="1" dirty="0" smtClean="0">
              <a:latin typeface="Century Gothic"/>
              <a:cs typeface="Century Gothic"/>
            </a:endParaRPr>
          </a:p>
          <a:p>
            <a:r>
              <a:rPr lang="en-US" sz="2000" dirty="0" smtClean="0">
                <a:latin typeface="Century Gothic"/>
                <a:cs typeface="Century Gothic"/>
              </a:rPr>
              <a:t>Pages can be compiled in a vocabulary binder, or students can cut around rectangle and glue into a notebook/interactive notebook for study.  These are the blank options for you to edit</a:t>
            </a:r>
            <a:r>
              <a:rPr lang="en-US" sz="2000" dirty="0">
                <a:latin typeface="Century Gothic"/>
                <a:cs typeface="Century Gothic"/>
                <a:sym typeface="Wingdings"/>
              </a:rPr>
              <a:t> </a:t>
            </a:r>
            <a:r>
              <a:rPr lang="en-US" sz="2000" dirty="0" smtClean="0">
                <a:latin typeface="Century Gothic"/>
                <a:cs typeface="Century Gothic"/>
                <a:sym typeface="Wingdings"/>
              </a:rPr>
              <a:t> </a:t>
            </a:r>
            <a:endParaRPr lang="en-US" sz="2000" dirty="0" smtClean="0">
              <a:latin typeface="Century Gothic"/>
              <a:cs typeface="Century Gothic"/>
            </a:endParaRPr>
          </a:p>
          <a:p>
            <a:endParaRPr lang="en-US" sz="2000" dirty="0">
              <a:latin typeface="Century Gothic"/>
              <a:cs typeface="Century Gothic"/>
            </a:endParaRPr>
          </a:p>
          <a:p>
            <a:r>
              <a:rPr lang="en-US" sz="2000" dirty="0" smtClean="0">
                <a:latin typeface="Century Gothic"/>
                <a:cs typeface="Century Gothic"/>
              </a:rPr>
              <a:t>There are 5 components of this activity:</a:t>
            </a:r>
          </a:p>
          <a:p>
            <a:r>
              <a:rPr lang="en-US" sz="2000" dirty="0">
                <a:latin typeface="Century Gothic"/>
                <a:cs typeface="Century Gothic"/>
              </a:rPr>
              <a:t>	</a:t>
            </a:r>
            <a:r>
              <a:rPr lang="en-US" sz="2000" dirty="0" smtClean="0">
                <a:latin typeface="Century Gothic"/>
                <a:cs typeface="Century Gothic"/>
              </a:rPr>
              <a:t>1.  Whole group copies definition from teacher and discuss it.  Class determines part of speech.  This is on the left side of the paper.</a:t>
            </a:r>
          </a:p>
          <a:p>
            <a:r>
              <a:rPr lang="en-US" sz="2000" dirty="0">
                <a:latin typeface="Century Gothic"/>
                <a:cs typeface="Century Gothic"/>
              </a:rPr>
              <a:t>	</a:t>
            </a:r>
            <a:endParaRPr lang="en-US" sz="2000" dirty="0" smtClean="0">
              <a:latin typeface="Century Gothic"/>
              <a:cs typeface="Century Gothic"/>
            </a:endParaRPr>
          </a:p>
          <a:p>
            <a:r>
              <a:rPr lang="en-US" sz="2000" dirty="0">
                <a:latin typeface="Century Gothic"/>
                <a:cs typeface="Century Gothic"/>
              </a:rPr>
              <a:t>	</a:t>
            </a:r>
            <a:r>
              <a:rPr lang="en-US" sz="2000" dirty="0" smtClean="0">
                <a:latin typeface="Century Gothic"/>
                <a:cs typeface="Century Gothic"/>
              </a:rPr>
              <a:t>2.  Students independently draw a quick symbol reminding them of the word.</a:t>
            </a:r>
          </a:p>
          <a:p>
            <a:r>
              <a:rPr lang="en-US" sz="2000" dirty="0">
                <a:latin typeface="Century Gothic"/>
                <a:cs typeface="Century Gothic"/>
              </a:rPr>
              <a:t>	</a:t>
            </a:r>
          </a:p>
          <a:p>
            <a:r>
              <a:rPr lang="en-US" sz="2000" dirty="0" smtClean="0">
                <a:latin typeface="Century Gothic"/>
                <a:cs typeface="Century Gothic"/>
              </a:rPr>
              <a:t>	3.  Students share symbol with partner.</a:t>
            </a:r>
          </a:p>
          <a:p>
            <a:endParaRPr lang="en-US" sz="2000" dirty="0">
              <a:latin typeface="Century Gothic"/>
              <a:cs typeface="Century Gothic"/>
            </a:endParaRPr>
          </a:p>
          <a:p>
            <a:r>
              <a:rPr lang="en-US" sz="2000" dirty="0" smtClean="0">
                <a:latin typeface="Century Gothic"/>
                <a:cs typeface="Century Gothic"/>
              </a:rPr>
              <a:t>	4.  Teacher picks about 3-4 students to share out with class, describing their symbol/illustration.</a:t>
            </a:r>
          </a:p>
          <a:p>
            <a:endParaRPr lang="en-US" sz="2000" dirty="0">
              <a:latin typeface="Century Gothic"/>
              <a:cs typeface="Century Gothic"/>
            </a:endParaRPr>
          </a:p>
          <a:p>
            <a:r>
              <a:rPr lang="en-US" sz="2000" dirty="0" smtClean="0">
                <a:latin typeface="Century Gothic"/>
                <a:cs typeface="Century Gothic"/>
              </a:rPr>
              <a:t>	5.  Class comes up with a motion to demonstrate the word.</a:t>
            </a:r>
          </a:p>
          <a:p>
            <a:endParaRPr lang="en-US" sz="2000" dirty="0">
              <a:latin typeface="Century Gothic"/>
              <a:cs typeface="Century Gothic"/>
            </a:endParaRPr>
          </a:p>
          <a:p>
            <a:r>
              <a:rPr lang="en-US" sz="2000" dirty="0" smtClean="0">
                <a:latin typeface="Century Gothic"/>
                <a:cs typeface="Century Gothic"/>
              </a:rPr>
              <a:t>This is based on Robert J. </a:t>
            </a:r>
            <a:r>
              <a:rPr lang="en-US" sz="2000" dirty="0" err="1" smtClean="0">
                <a:latin typeface="Century Gothic"/>
                <a:cs typeface="Century Gothic"/>
              </a:rPr>
              <a:t>Marzano’s</a:t>
            </a:r>
            <a:r>
              <a:rPr lang="en-US" sz="2000" dirty="0" smtClean="0">
                <a:latin typeface="Century Gothic"/>
                <a:cs typeface="Century Gothic"/>
              </a:rPr>
              <a:t> research and practices in student vocabulary development.  </a:t>
            </a:r>
            <a:endParaRPr lang="en-US" sz="20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00551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02385" y="9753549"/>
            <a:ext cx="157688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CCSweetSpirit"/>
                <a:cs typeface="CCSweetSpirit"/>
              </a:rPr>
              <a:t>©2016 Tonya Dunlap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CCSweetSpirit"/>
              <a:cs typeface="CCSweetSpiri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0200" y="200967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Name </a:t>
            </a:r>
            <a:r>
              <a:rPr lang="en-US" sz="2400" b="1" dirty="0" smtClean="0">
                <a:latin typeface="Century Gothic"/>
                <a:cs typeface="Century Gothic"/>
              </a:rPr>
              <a:t>_________________  </a:t>
            </a:r>
            <a:r>
              <a:rPr lang="en-US" sz="2400" b="1" dirty="0" smtClean="0">
                <a:latin typeface="Century Gothic"/>
                <a:cs typeface="Century Gothic"/>
              </a:rPr>
              <a:t>Vocabulary:               </a:t>
            </a:r>
            <a:endParaRPr lang="en-US" sz="2400" b="1" dirty="0">
              <a:latin typeface="Century Gothic"/>
              <a:cs typeface="Century Gothic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037847"/>
              </p:ext>
            </p:extLst>
          </p:nvPr>
        </p:nvGraphicFramePr>
        <p:xfrm>
          <a:off x="330200" y="783731"/>
          <a:ext cx="7086600" cy="89001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43300"/>
                <a:gridCol w="3543300"/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en-US" sz="2400" b="1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r>
                        <a:rPr lang="en-US" sz="2400" b="1" dirty="0" smtClean="0">
                          <a:latin typeface="Century Gothic"/>
                          <a:cs typeface="Century Gothic"/>
                        </a:rPr>
                        <a:t>______________________</a:t>
                      </a:r>
                      <a:endParaRPr lang="en-US" sz="2400" b="1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r>
                        <a:rPr lang="en-US" sz="2400" b="1" dirty="0" smtClean="0">
                          <a:latin typeface="Century Gothic"/>
                          <a:cs typeface="Century Gothic"/>
                        </a:rPr>
                        <a:t>__________________________________________________________________</a:t>
                      </a:r>
                      <a:endParaRPr lang="en-US" sz="2400" b="1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r>
                        <a:rPr lang="en-US" sz="2000" b="1" dirty="0" smtClean="0">
                          <a:latin typeface="Century Gothic"/>
                          <a:cs typeface="Century Gothic"/>
                        </a:rPr>
                        <a:t>Part</a:t>
                      </a:r>
                      <a:r>
                        <a:rPr lang="en-US" sz="2000" b="1" baseline="0" dirty="0" smtClean="0">
                          <a:latin typeface="Century Gothic"/>
                          <a:cs typeface="Century Gothic"/>
                        </a:rPr>
                        <a:t> of Speech:</a:t>
                      </a:r>
                      <a:endParaRPr lang="en-US" sz="2000" b="1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762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0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R w="762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2400" b="1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r>
                        <a:rPr lang="en-US" sz="2400" b="1" dirty="0" smtClean="0">
                          <a:latin typeface="Century Gothic"/>
                          <a:cs typeface="Century Gothic"/>
                        </a:rPr>
                        <a:t>______________________</a:t>
                      </a:r>
                      <a:endParaRPr lang="en-US" sz="2400" b="1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r>
                        <a:rPr lang="en-US" sz="2400" b="1" dirty="0" smtClean="0">
                          <a:latin typeface="Century Gothic"/>
                          <a:cs typeface="Century Gothic"/>
                        </a:rPr>
                        <a:t>__________________________________________________________________</a:t>
                      </a:r>
                      <a:endParaRPr lang="en-US" sz="2400" b="1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r>
                        <a:rPr lang="en-US" sz="2000" b="1" dirty="0" smtClean="0">
                          <a:latin typeface="Century Gothic"/>
                          <a:cs typeface="Century Gothic"/>
                        </a:rPr>
                        <a:t>Part</a:t>
                      </a:r>
                      <a:r>
                        <a:rPr lang="en-US" sz="2000" b="1" baseline="0" dirty="0" smtClean="0">
                          <a:latin typeface="Century Gothic"/>
                          <a:cs typeface="Century Gothic"/>
                        </a:rPr>
                        <a:t> of Speech:</a:t>
                      </a:r>
                      <a:endParaRPr lang="en-US" sz="2000" b="1" dirty="0" smtClean="0">
                        <a:latin typeface="Century Gothic"/>
                        <a:cs typeface="Century Gothic"/>
                      </a:endParaRPr>
                    </a:p>
                  </a:txBody>
                  <a:tcPr>
                    <a:lnL w="762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0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R w="762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2400" b="1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r>
                        <a:rPr lang="en-US" sz="2400" b="1" dirty="0" smtClean="0">
                          <a:latin typeface="Century Gothic"/>
                          <a:cs typeface="Century Gothic"/>
                        </a:rPr>
                        <a:t>______________________</a:t>
                      </a:r>
                      <a:endParaRPr lang="en-US" sz="2400" b="1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r>
                        <a:rPr lang="en-US" sz="2400" b="1" dirty="0" smtClean="0">
                          <a:latin typeface="Century Gothic"/>
                          <a:cs typeface="Century Gothic"/>
                        </a:rPr>
                        <a:t>__________________________________________________________________</a:t>
                      </a:r>
                      <a:endParaRPr lang="en-US" sz="2400" b="1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r>
                        <a:rPr lang="en-US" sz="2000" b="1" dirty="0" smtClean="0">
                          <a:latin typeface="Century Gothic"/>
                          <a:cs typeface="Century Gothic"/>
                        </a:rPr>
                        <a:t>Part</a:t>
                      </a:r>
                      <a:r>
                        <a:rPr lang="en-US" sz="2000" b="1" baseline="0" dirty="0" smtClean="0">
                          <a:latin typeface="Century Gothic"/>
                          <a:cs typeface="Century Gothic"/>
                        </a:rPr>
                        <a:t> of Speech:</a:t>
                      </a:r>
                      <a:endParaRPr lang="en-US" sz="2000" b="1" dirty="0" smtClean="0">
                        <a:latin typeface="Century Gothic"/>
                        <a:cs typeface="Century Gothic"/>
                      </a:endParaRPr>
                    </a:p>
                  </a:txBody>
                  <a:tcPr>
                    <a:lnL w="762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0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R w="762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2400" b="1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r>
                        <a:rPr lang="en-US" sz="2400" b="1" dirty="0" smtClean="0">
                          <a:latin typeface="Century Gothic"/>
                          <a:cs typeface="Century Gothic"/>
                        </a:rPr>
                        <a:t>______________________</a:t>
                      </a:r>
                      <a:endParaRPr lang="en-US" sz="2400" b="1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r>
                        <a:rPr lang="en-US" sz="2400" b="1" dirty="0" smtClean="0">
                          <a:latin typeface="Century Gothic"/>
                          <a:cs typeface="Century Gothic"/>
                        </a:rPr>
                        <a:t>__________________________________________________________________</a:t>
                      </a:r>
                      <a:endParaRPr lang="en-US" sz="2400" b="1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r>
                        <a:rPr lang="en-US" sz="2000" b="1" dirty="0" smtClean="0">
                          <a:latin typeface="Century Gothic"/>
                          <a:cs typeface="Century Gothic"/>
                        </a:rPr>
                        <a:t>Part</a:t>
                      </a:r>
                      <a:r>
                        <a:rPr lang="en-US" sz="2000" b="1" baseline="0" dirty="0" smtClean="0">
                          <a:latin typeface="Century Gothic"/>
                          <a:cs typeface="Century Gothic"/>
                        </a:rPr>
                        <a:t> of Speech:</a:t>
                      </a:r>
                      <a:endParaRPr lang="en-US" sz="2000" b="1" dirty="0" smtClean="0">
                        <a:latin typeface="Century Gothic"/>
                        <a:cs typeface="Century Gothic"/>
                      </a:endParaRPr>
                    </a:p>
                  </a:txBody>
                  <a:tcPr>
                    <a:lnL w="762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0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R w="762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0210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02385" y="9753549"/>
            <a:ext cx="157688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CCSweetSpirit"/>
                <a:cs typeface="CCSweetSpirit"/>
              </a:rPr>
              <a:t>©2016 Tonya Dunlap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CCSweetSpirit"/>
              <a:cs typeface="CCSweetSpiri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0200" y="200967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Name ____________________   Vocabulary:               </a:t>
            </a:r>
            <a:endParaRPr lang="en-US" sz="2400" b="1" dirty="0">
              <a:latin typeface="Century Gothic"/>
              <a:cs typeface="Century Gothic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511223"/>
              </p:ext>
            </p:extLst>
          </p:nvPr>
        </p:nvGraphicFramePr>
        <p:xfrm>
          <a:off x="330200" y="760164"/>
          <a:ext cx="7086600" cy="91440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43300"/>
                <a:gridCol w="3543300"/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en-US" sz="2400" b="0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______________________</a:t>
                      </a:r>
                      <a:endParaRPr lang="en-US" sz="2400" b="0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__________________________________________________________________</a:t>
                      </a:r>
                      <a:endParaRPr lang="en-US" sz="2400" b="0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endParaRPr lang="en-US" sz="2400" b="0" dirty="0" smtClean="0">
                        <a:latin typeface="Century Gothic"/>
                        <a:cs typeface="Century Gothic"/>
                      </a:endParaRPr>
                    </a:p>
                  </a:txBody>
                  <a:tcPr>
                    <a:lnL w="762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000" dirty="0">
                        <a:latin typeface="HelloAnnie"/>
                        <a:cs typeface="HelloAnnie"/>
                      </a:endParaRPr>
                    </a:p>
                  </a:txBody>
                  <a:tcPr>
                    <a:lnR w="762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2400" b="0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______________________</a:t>
                      </a:r>
                      <a:endParaRPr lang="en-US" sz="2400" b="0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__________________________________________________________________</a:t>
                      </a:r>
                      <a:endParaRPr lang="en-US" sz="2400" b="0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endParaRPr lang="en-US" sz="2400" b="0" dirty="0" smtClean="0">
                        <a:latin typeface="Century Gothic"/>
                        <a:cs typeface="Century Gothic"/>
                      </a:endParaRPr>
                    </a:p>
                  </a:txBody>
                  <a:tcPr>
                    <a:lnL w="762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000" dirty="0">
                        <a:latin typeface="HelloAnnie"/>
                        <a:cs typeface="HelloAnnie"/>
                      </a:endParaRPr>
                    </a:p>
                  </a:txBody>
                  <a:tcPr>
                    <a:lnR w="762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2400" b="0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______________________</a:t>
                      </a:r>
                      <a:endParaRPr lang="en-US" sz="2400" b="0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__________________________________________________________________</a:t>
                      </a:r>
                      <a:endParaRPr lang="en-US" sz="2400" b="0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endParaRPr lang="en-US" sz="2400" b="0" dirty="0" smtClean="0">
                        <a:latin typeface="Century Gothic"/>
                        <a:cs typeface="Century Gothic"/>
                      </a:endParaRPr>
                    </a:p>
                  </a:txBody>
                  <a:tcPr>
                    <a:lnL w="762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000" dirty="0">
                        <a:latin typeface="HelloAnnie"/>
                        <a:cs typeface="HelloAnnie"/>
                      </a:endParaRPr>
                    </a:p>
                  </a:txBody>
                  <a:tcPr>
                    <a:lnR w="762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2400" b="0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______________________</a:t>
                      </a:r>
                      <a:endParaRPr lang="en-US" sz="2400" b="0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__________________________________________________________________</a:t>
                      </a:r>
                      <a:endParaRPr lang="en-US" sz="2400" b="0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endParaRPr lang="en-US" sz="2400" b="0" dirty="0" smtClean="0">
                        <a:latin typeface="Century Gothic"/>
                        <a:cs typeface="Century Gothic"/>
                      </a:endParaRPr>
                    </a:p>
                  </a:txBody>
                  <a:tcPr>
                    <a:lnL w="762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000" dirty="0">
                        <a:latin typeface="HelloAnnie"/>
                        <a:cs typeface="HelloAnnie"/>
                      </a:endParaRPr>
                    </a:p>
                  </a:txBody>
                  <a:tcPr>
                    <a:lnR w="762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6513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96</Words>
  <Application>Microsoft Macintosh PowerPoint</Application>
  <PresentationFormat>Custom</PresentationFormat>
  <Paragraphs>49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Titi Dunlap</dc:creator>
  <cp:lastModifiedBy>Titi Dunlap</cp:lastModifiedBy>
  <cp:revision>2</cp:revision>
  <dcterms:created xsi:type="dcterms:W3CDTF">2018-03-26T13:44:12Z</dcterms:created>
  <dcterms:modified xsi:type="dcterms:W3CDTF">2018-03-26T13:58:33Z</dcterms:modified>
</cp:coreProperties>
</file>