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5" r:id="rId3"/>
    <p:sldId id="376" r:id="rId4"/>
    <p:sldId id="377" r:id="rId5"/>
    <p:sldId id="388" r:id="rId6"/>
    <p:sldId id="378" r:id="rId7"/>
    <p:sldId id="389" r:id="rId8"/>
    <p:sldId id="390" r:id="rId9"/>
    <p:sldId id="393" r:id="rId10"/>
    <p:sldId id="394" r:id="rId11"/>
    <p:sldId id="379" r:id="rId12"/>
    <p:sldId id="380" r:id="rId13"/>
    <p:sldId id="381" r:id="rId14"/>
    <p:sldId id="382" r:id="rId15"/>
    <p:sldId id="392" r:id="rId16"/>
    <p:sldId id="385" r:id="rId17"/>
    <p:sldId id="372" r:id="rId18"/>
    <p:sldId id="383" r:id="rId19"/>
    <p:sldId id="368" r:id="rId20"/>
    <p:sldId id="371" r:id="rId21"/>
    <p:sldId id="384" r:id="rId22"/>
    <p:sldId id="373" r:id="rId23"/>
    <p:sldId id="369" r:id="rId24"/>
    <p:sldId id="370" r:id="rId25"/>
    <p:sldId id="358" r:id="rId26"/>
    <p:sldId id="357" r:id="rId27"/>
    <p:sldId id="386" r:id="rId28"/>
    <p:sldId id="387" r:id="rId29"/>
    <p:sldId id="359" r:id="rId30"/>
    <p:sldId id="36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31"/>
  </p:normalViewPr>
  <p:slideViewPr>
    <p:cSldViewPr snapToObjects="1">
      <p:cViewPr varScale="1">
        <p:scale>
          <a:sx n="97" d="100"/>
          <a:sy n="97" d="100"/>
        </p:scale>
        <p:origin x="18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033807-2FFF-8C49-8424-29B2FFB05EB4}" type="datetimeFigureOut">
              <a:rPr lang="en-US" smtClean="0"/>
              <a:pPr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0BD5D9-681D-CC40-AC3A-A594B9932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drive.google.com/file/d/1_yaI4NF-XiZiGLLg0JX8R5qmsL9mQ6ZN/vie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guide.org/articles/relationships-communication/conflict-resolution-skills.htm?pdf=tru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guide.org/articles/grief/coping-with-grief-and-loss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yoclinic.org/diseases-conditions/self-injury/symptoms-causes/dxc-20165427" TargetMode="External"/><Relationship Id="rId2" Type="http://schemas.openxmlformats.org/officeDocument/2006/relationships/hyperlink" Target="http://www.selfinjury.bctr.cornell.edu/perch/resources/what-is-self-injury-9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alhealth.gov/what-to-look-for" TargetMode="External"/><Relationship Id="rId2" Type="http://schemas.openxmlformats.org/officeDocument/2006/relationships/hyperlink" Target="https://www.mentalhealth.gov/basics/what-is-mental-health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eenmentalhealth.org/schoolmhl/wp-content/uploads/2015/09/Mental-Health-High-School-Curriculum-Guide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kidshealth.org" TargetMode="External"/><Relationship Id="rId2" Type="http://schemas.openxmlformats.org/officeDocument/2006/relationships/hyperlink" Target="https://kidshealth.org/en/teens/your-mind/?WT.ac=t-nav-your-mi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idshealth.org/en/parents/?WT.ac=t2p_tab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ildwelfare.gov/pubPDFs/whatiscan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guide.org/articles/anxiety/cutting-and-self-harm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ha.ohio.gov" TargetMode="External"/><Relationship Id="rId2" Type="http://schemas.openxmlformats.org/officeDocument/2006/relationships/hyperlink" Target="https://www.mentalhealth.gov/talk/young-peop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feact.org/education/program-information/teachers-admins/" TargetMode="External"/><Relationship Id="rId4" Type="http://schemas.openxmlformats.org/officeDocument/2006/relationships/hyperlink" Target="https://www.mentalhealth.gov/get-hel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healthyyouth/hecat/pdf/HECAT_Module_MEH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gration.samhsa.gov/clinical-practice/sbirt/referral-to-treatment" TargetMode="External"/><Relationship Id="rId2" Type="http://schemas.openxmlformats.org/officeDocument/2006/relationships/hyperlink" Target="https://namigreatercleveland.or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research/action/parenting.aspx" TargetMode="External"/><Relationship Id="rId2" Type="http://schemas.openxmlformats.org/officeDocument/2006/relationships/hyperlink" Target="http://www.apa.org/research/action/teens.asp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oolclimate.or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eric.ed.gov/fulltext/ED511995.pdf" TargetMode="External"/><Relationship Id="rId2" Type="http://schemas.openxmlformats.org/officeDocument/2006/relationships/hyperlink" Target="https://www.cdc.gov/healthyyouth/protective/pdf/connectedness_overview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althyyouth/protective/pdf/connectedness_administrators.pdf" TargetMode="External"/><Relationship Id="rId2" Type="http://schemas.openxmlformats.org/officeDocument/2006/relationships/hyperlink" Target="https://www.search-institute.org/wp-content/uploads/2017/11/cdc_school_connectedness_report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healthyyouth/data/yrbs/pdf/trends/2017_suicide_trend_yrbs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dh.ohio.gov/-/media/ODH/ASSETS/Files/chss/adolescent-health/2013-Positive-Youth-Development.pdf?la=en" TargetMode="External"/><Relationship Id="rId2" Type="http://schemas.openxmlformats.org/officeDocument/2006/relationships/hyperlink" Target="https://www.odh.ohio.gov/-/media/ODH/ASSETS/Files/chss/adolescent-health/2013-Mental-Health.pdf?la=e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filecabinet.eschoolview.com/C40D9087-4DD3-4B32-B127-09EE6162B0E7/YRBS%20Data%202017/Depressive%20Symptoms%20and%20Suicide_171009.pdf" TargetMode="External"/><Relationship Id="rId2" Type="http://schemas.openxmlformats.org/officeDocument/2006/relationships/hyperlink" Target="http://www.prchn.org/Downloads/2017%20Cuyahoga%20County%20Overall%20Prevalence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filecabinet.eschoolview.com/C40D9087-4DD3-4B32-B127-09EE6162B0E7/YRBS%20Data%202017/Physical%20Activity_171009.pdf" TargetMode="External"/><Relationship Id="rId2" Type="http://schemas.openxmlformats.org/officeDocument/2006/relationships/hyperlink" Target="http://filecabinet.eschoolview.com/C40D9087-4DD3-4B32-B127-09EE6162B0E7/YRBS%20Data%202017/Positive%20Youth%20Development_171009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chn.org/Downloads/Protective%20Factors2018_FINAL.pdf" TargetMode="External"/><Relationship Id="rId2" Type="http://schemas.openxmlformats.org/officeDocument/2006/relationships/hyperlink" Target="http://www.prchn.org/Downloads/depressive%20symptoms%20one%20page-County_180430_FINAL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dc.gov/healthyyouth/hecat/pdf/HECAT_Module_MEH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chn.org/Downloads/bullying%20prevention7.png" TargetMode="External"/><Relationship Id="rId2" Type="http://schemas.openxmlformats.org/officeDocument/2006/relationships/hyperlink" Target="http://www.prchn.org/Downloads/suicide_prevention3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nationalwellness.org/page/Six_Dimens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drive.google.com/file/d/0B6RzG9AuQF-DLVZLX2NDUzA4N1U/vie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drive.google.com/file/d/0B6RzG9AuQF-DVWJFVUlyeDJrTWM/vie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drive.google.com/file/d/0B6RzG9AuQF-DUjZsOXJoQ0IzbUE/vie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drive.google.com/file/d/1_yaI4NF-XiZiGLLg0JX8R5qmsL9mQ6ZN/vi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3999" cy="1927225"/>
          </a:xfrm>
        </p:spPr>
        <p:txBody>
          <a:bodyPr/>
          <a:lstStyle/>
          <a:p>
            <a:r>
              <a:rPr lang="en-US" sz="5600" dirty="0"/>
              <a:t>Mental &amp; Emotional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873624"/>
          </a:xfrm>
        </p:spPr>
        <p:txBody>
          <a:bodyPr>
            <a:normAutofit/>
          </a:bodyPr>
          <a:lstStyle/>
          <a:p>
            <a:r>
              <a:rPr lang="en-US" sz="4200" dirty="0"/>
              <a:t>Teacher Resources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 – Interpersonal Conflicts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Negotiation Skills Model: </a:t>
            </a:r>
            <a:r>
              <a:rPr lang="en-US" dirty="0">
                <a:hlinkClick r:id="rId2"/>
              </a:rPr>
              <a:t>https://drive.google.com/file/d/1_yaI4NF-XiZiGLLg0JX8R5qmsL9mQ6ZN/view</a:t>
            </a:r>
            <a:r>
              <a:rPr lang="en-US" dirty="0"/>
              <a:t> </a:t>
            </a:r>
          </a:p>
        </p:txBody>
      </p:sp>
      <p:pic>
        <p:nvPicPr>
          <p:cNvPr id="6" name="Content Placeholder 5" descr="Screen Shot 2018-09-16 at 11.53.39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810000"/>
            <a:ext cx="9144001" cy="159623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 – Conflict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HelpGuide.org</a:t>
            </a:r>
            <a:r>
              <a:rPr lang="en-US" dirty="0"/>
              <a:t> (2017) Conflict Resolution Skills: </a:t>
            </a:r>
            <a:r>
              <a:rPr lang="en-US" dirty="0">
                <a:hlinkClick r:id="rId2"/>
              </a:rPr>
              <a:t>https://www.helpguide.org/articles/relationships-communication/conflict-resolution-skills.htm?pdf=true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07" y="609600"/>
            <a:ext cx="8229600" cy="1143000"/>
          </a:xfrm>
        </p:spPr>
        <p:txBody>
          <a:bodyPr/>
          <a:lstStyle/>
          <a:p>
            <a:r>
              <a:rPr lang="en-US" dirty="0"/>
              <a:t>Lesson 4 – </a:t>
            </a:r>
            <a:r>
              <a:rPr lang="en-US" sz="4800" dirty="0"/>
              <a:t>Coping with Grief and Stress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HelpGuide.org</a:t>
            </a:r>
            <a:r>
              <a:rPr lang="en-US" dirty="0"/>
              <a:t> (2017) Coping With Grief and Loss: </a:t>
            </a:r>
            <a:r>
              <a:rPr lang="en-US" dirty="0">
                <a:hlinkClick r:id="rId2"/>
              </a:rPr>
              <a:t>https://www.helpguide.org/articles/grief/coping-with-grief-and-loss.htm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07" y="685800"/>
            <a:ext cx="8229600" cy="1143000"/>
          </a:xfrm>
        </p:spPr>
        <p:txBody>
          <a:bodyPr/>
          <a:lstStyle/>
          <a:p>
            <a:r>
              <a:rPr lang="en-US" dirty="0"/>
              <a:t>Lesson 5 – </a:t>
            </a:r>
            <a:r>
              <a:rPr lang="en-US" sz="4800" dirty="0"/>
              <a:t>Asking for and Offering Assistance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Self-Injury?: </a:t>
            </a:r>
            <a:r>
              <a:rPr lang="en-US" dirty="0">
                <a:hlinkClick r:id="rId2"/>
              </a:rPr>
              <a:t>http://www.selfinjury.bctr.cornell.edu/perch/resources/what-is-self-injury-9.pdf</a:t>
            </a:r>
            <a:r>
              <a:rPr lang="en-US" dirty="0"/>
              <a:t> </a:t>
            </a:r>
          </a:p>
          <a:p>
            <a:r>
              <a:rPr lang="en-US" dirty="0"/>
              <a:t>Mayo Clinic (2017) Self-Injury/Cutting: </a:t>
            </a:r>
            <a:r>
              <a:rPr lang="en-US" u="sng" dirty="0">
                <a:hlinkClick r:id="rId3"/>
              </a:rPr>
              <a:t>http://www.mayoclinic.org/diseases-conditions/self-injury/symptoms-causes/dxc-20165427</a:t>
            </a:r>
            <a:endParaRPr lang="en-US" u="sng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07" y="609600"/>
            <a:ext cx="8229600" cy="1143000"/>
          </a:xfrm>
        </p:spPr>
        <p:txBody>
          <a:bodyPr/>
          <a:lstStyle/>
          <a:p>
            <a:r>
              <a:rPr lang="en-US" dirty="0"/>
              <a:t>Lesson 5 – </a:t>
            </a:r>
            <a:r>
              <a:rPr lang="en-US" sz="4800" dirty="0"/>
              <a:t>Asking for and Offering Assistance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Mental Health?: </a:t>
            </a:r>
            <a:r>
              <a:rPr lang="en-US" dirty="0">
                <a:hlinkClick r:id="rId2"/>
              </a:rPr>
              <a:t>https://www.mentalhealth.gov/basics/what-is-mental-health</a:t>
            </a:r>
            <a:r>
              <a:rPr lang="en-US" dirty="0"/>
              <a:t> </a:t>
            </a:r>
          </a:p>
          <a:p>
            <a:r>
              <a:rPr lang="en-US" dirty="0"/>
              <a:t>What To Look For: </a:t>
            </a:r>
            <a:r>
              <a:rPr lang="en-US" u="sng" dirty="0">
                <a:hlinkClick r:id="rId3"/>
              </a:rPr>
              <a:t>https://www.mentalhealth.gov/what-to-look-for</a:t>
            </a:r>
            <a:r>
              <a:rPr lang="en-US" u="sng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Curricula and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Mental Health and High School: </a:t>
            </a:r>
            <a:r>
              <a:rPr lang="en-US" dirty="0">
                <a:hlinkClick r:id="rId2"/>
              </a:rPr>
              <a:t>http://teenmentalhealth.org/schoolmhl/wp-content/uploads/2015/09/Mental-Health-High-School-Curriculum-Guide.pdf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Teen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TeensHealth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https://kidshealth.org/en/teens/your-mind/?WT.ac=t-nav-your-mind</a:t>
            </a:r>
            <a:endParaRPr lang="en-US" dirty="0"/>
          </a:p>
          <a:p>
            <a:r>
              <a:rPr lang="en-US" dirty="0"/>
              <a:t>Educators: </a:t>
            </a:r>
            <a:r>
              <a:rPr lang="en-US" dirty="0">
                <a:hlinkClick r:id="rId3"/>
              </a:rPr>
              <a:t>https://classroom.kidshealth.org</a:t>
            </a:r>
            <a:r>
              <a:rPr lang="en-US" dirty="0"/>
              <a:t> </a:t>
            </a:r>
          </a:p>
          <a:p>
            <a:r>
              <a:rPr lang="en-US" dirty="0"/>
              <a:t>Parents: </a:t>
            </a:r>
            <a:r>
              <a:rPr lang="en-US" dirty="0">
                <a:hlinkClick r:id="rId4"/>
              </a:rPr>
              <a:t>https://kidshealth.org/en/parents/?WT.ac=t2p_tab</a:t>
            </a:r>
            <a:r>
              <a:rPr lang="en-US" dirty="0"/>
              <a:t>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Abuse and Neglect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 Welfare Information Gateway: </a:t>
            </a:r>
            <a:r>
              <a:rPr lang="en-US" dirty="0">
                <a:hlinkClick r:id="rId2"/>
              </a:rPr>
              <a:t>https://www.childwelfare.gov/pubPDFs/whatiscan.pdf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Self-Harm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Helpguide.org</a:t>
            </a:r>
            <a:r>
              <a:rPr lang="en-US" dirty="0"/>
              <a:t> (2018): </a:t>
            </a:r>
            <a:r>
              <a:rPr lang="en-US" dirty="0">
                <a:hlinkClick r:id="rId2"/>
              </a:rPr>
              <a:t>https://www.helpguide.org/articles/anxiety/cutting-and-self-harm.htm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For Young People Looking For Help: </a:t>
            </a:r>
            <a:r>
              <a:rPr lang="en-US">
                <a:hlinkClick r:id="rId2"/>
              </a:rPr>
              <a:t>https://www.mentalhealth.gov/talk/young-people</a:t>
            </a:r>
            <a:endParaRPr lang="en-US"/>
          </a:p>
          <a:p>
            <a:r>
              <a:rPr lang="en-US"/>
              <a:t>Ohio Mental Health and Addiction Services: </a:t>
            </a:r>
            <a:r>
              <a:rPr lang="en-US">
                <a:hlinkClick r:id="rId3"/>
              </a:rPr>
              <a:t>http://mha.ohio.gov</a:t>
            </a:r>
            <a:r>
              <a:rPr lang="en-US"/>
              <a:t>   </a:t>
            </a:r>
          </a:p>
          <a:p>
            <a:r>
              <a:rPr lang="en-US"/>
              <a:t>How </a:t>
            </a:r>
            <a:r>
              <a:rPr lang="en-US" dirty="0"/>
              <a:t>to Get Help: </a:t>
            </a:r>
            <a:r>
              <a:rPr lang="en-US" dirty="0">
                <a:hlinkClick r:id="rId4"/>
              </a:rPr>
              <a:t>https://www.mentalhealth.gov/get-help</a:t>
            </a:r>
            <a:endParaRPr lang="en-US" dirty="0"/>
          </a:p>
          <a:p>
            <a:r>
              <a:rPr lang="en-US" dirty="0"/>
              <a:t>Life Act for Teachers/</a:t>
            </a:r>
            <a:r>
              <a:rPr lang="en-US" dirty="0" err="1"/>
              <a:t>Admins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http://lifeact.org/education/program-information/teachers-admins/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Education Curriculum Analysis Tool Mental and Emotional Health: </a:t>
            </a:r>
            <a:r>
              <a:rPr lang="en-US" dirty="0">
                <a:hlinkClick r:id="rId2"/>
              </a:rPr>
              <a:t>https://www.cdc.gov/healthyyouth/hecat/pdf/HECAT_Module_MEH.pdf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Alliance for Mental Illness (Greater Cleveland): </a:t>
            </a:r>
            <a:r>
              <a:rPr lang="en-US" dirty="0">
                <a:hlinkClick r:id="rId2"/>
              </a:rPr>
              <a:t>https://namigreatercleveland.org</a:t>
            </a:r>
            <a:endParaRPr lang="en-US" dirty="0"/>
          </a:p>
          <a:p>
            <a:r>
              <a:rPr lang="en-US" dirty="0"/>
              <a:t>SAMHSA Referrals: </a:t>
            </a:r>
            <a:r>
              <a:rPr lang="en-US" dirty="0">
                <a:hlinkClick r:id="rId3"/>
              </a:rPr>
              <a:t>https://www.integration.samhsa.gov/clinical-practice/sbirt/referral-to-treatment</a:t>
            </a: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Teens and Parenting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 Teen Resources: </a:t>
            </a:r>
            <a:r>
              <a:rPr lang="en-US" dirty="0">
                <a:hlinkClick r:id="rId2"/>
              </a:rPr>
              <a:t>http://www.apa.org/research/action/teens.aspx</a:t>
            </a:r>
            <a:endParaRPr lang="en-US" dirty="0"/>
          </a:p>
          <a:p>
            <a:r>
              <a:rPr lang="en-US" dirty="0"/>
              <a:t>APA Parenting Resources: </a:t>
            </a:r>
            <a:r>
              <a:rPr lang="en-US" dirty="0">
                <a:hlinkClick r:id="rId3"/>
              </a:rPr>
              <a:t>http://www.apa.org/research/action/parenting.aspx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Climate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School Climate Center: </a:t>
            </a:r>
            <a:r>
              <a:rPr lang="en-US" dirty="0">
                <a:hlinkClick r:id="rId2"/>
              </a:rPr>
              <a:t>https://www.schoolclimate.org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Connectedness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Connectedness Overview: </a:t>
            </a:r>
            <a:r>
              <a:rPr lang="en-US" dirty="0">
                <a:hlinkClick r:id="rId2"/>
              </a:rPr>
              <a:t>https://www.cdc.gov/healthyyouth/protective/pdf/connectedness_overview.pdf</a:t>
            </a:r>
            <a:r>
              <a:rPr lang="en-US" dirty="0"/>
              <a:t> </a:t>
            </a:r>
          </a:p>
          <a:p>
            <a:r>
              <a:rPr lang="en-US" dirty="0"/>
              <a:t>Fostering School Connectedness for Teachers/Staff: </a:t>
            </a:r>
            <a:r>
              <a:rPr lang="en-US" dirty="0">
                <a:hlinkClick r:id="rId3"/>
              </a:rPr>
              <a:t>https://files.eric.ed.gov/fulltext/ED511995.pdf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Connectedness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Connectedness Strategies: </a:t>
            </a:r>
            <a:r>
              <a:rPr lang="en-US" dirty="0">
                <a:hlinkClick r:id="rId2"/>
              </a:rPr>
              <a:t>https://www.search-institute.org/wp-content/uploads/2017/11/cdc_school_connectedness_report.pdf</a:t>
            </a:r>
            <a:endParaRPr lang="en-US" dirty="0"/>
          </a:p>
          <a:p>
            <a:r>
              <a:rPr lang="en-US" dirty="0"/>
              <a:t>School Connectedness for Districts and Administrators: </a:t>
            </a:r>
            <a:r>
              <a:rPr lang="en-US" dirty="0">
                <a:hlinkClick r:id="rId3"/>
              </a:rPr>
              <a:t>https://www.cdc.gov/healthyyouth/protective/pdf/connectedness_administrators.pdf</a:t>
            </a: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2017 YRBS Suicide: </a:t>
            </a:r>
            <a:r>
              <a:rPr lang="en-US" dirty="0">
                <a:hlinkClick r:id="rId2"/>
              </a:rPr>
              <a:t>https://www.cdc.gov/healthyyouth/data/yrbs/pdf/trends/2017_suicide_trend_yrbs.pdf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2013 Ohio YRBS Mental Health: </a:t>
            </a:r>
            <a:r>
              <a:rPr lang="en-US" dirty="0">
                <a:hlinkClick r:id="rId2"/>
              </a:rPr>
              <a:t>https://www.odh.ohio.gov/-/media/ODH/ASSETS/Files/chss/adolescent-health/2013-Mental-Health.pdf?la=en</a:t>
            </a:r>
            <a:endParaRPr lang="en-US" dirty="0"/>
          </a:p>
          <a:p>
            <a:r>
              <a:rPr lang="en-US" dirty="0"/>
              <a:t>2013 Ohio YRBS Positive Youth Development: </a:t>
            </a:r>
            <a:r>
              <a:rPr lang="en-US" dirty="0">
                <a:hlinkClick r:id="rId3"/>
              </a:rPr>
              <a:t>https://www.odh.ohio.gov/-/media/ODH/ASSETS/Files/chss/adolescent-health/2013-Positive-Youth-Development.pdf?la=en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2017 Cuyahoga County YRBS Overall: </a:t>
            </a:r>
            <a:r>
              <a:rPr lang="en-US" dirty="0">
                <a:hlinkClick r:id="rId2"/>
              </a:rPr>
              <a:t>http://www.prchn.org/Downloads/2017%20Cuyahoga%20County%20Overall%20Prevalence.pdf</a:t>
            </a:r>
            <a:r>
              <a:rPr lang="en-US" dirty="0"/>
              <a:t> </a:t>
            </a:r>
          </a:p>
          <a:p>
            <a:r>
              <a:rPr lang="en-US" dirty="0"/>
              <a:t>2017 Cuyahoga County YRBS Depressive Symptoms: </a:t>
            </a:r>
            <a:r>
              <a:rPr lang="en-US" dirty="0">
                <a:hlinkClick r:id="rId3"/>
              </a:rPr>
              <a:t>http://filecabinet.eschoolview.com/C40D9087-4DD3-4B32-B127-09EE6162B0E7/YRBS%20Data%202017/Depressive%20Symptoms%20and%20Suicide_171009.pdf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2017 Cuyahoga County YRBS Positive Youth Development: </a:t>
            </a:r>
            <a:r>
              <a:rPr lang="en-US" dirty="0">
                <a:hlinkClick r:id="rId2"/>
              </a:rPr>
              <a:t>http://filecabinet.eschoolview.com/C40D9087-4DD3-4B32-B127-09EE6162B0E7/YRBS%20Data%202017/Positive%20Youth%20Development_171009.pdf</a:t>
            </a:r>
            <a:r>
              <a:rPr lang="en-US" dirty="0"/>
              <a:t> </a:t>
            </a:r>
          </a:p>
          <a:p>
            <a:r>
              <a:rPr lang="en-US" dirty="0"/>
              <a:t>2017 Cuyahoga County YRBS Physical Activity: </a:t>
            </a:r>
            <a:r>
              <a:rPr lang="en-US" dirty="0">
                <a:hlinkClick r:id="rId3"/>
              </a:rPr>
              <a:t>http://filecabinet.eschoolview.com/C40D9087-4DD3-4B32-B127-09EE6162B0E7/YRBS%20Data%202017/Physical%20Activity_171009.pdf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2017 Cuyahoga County YRBS Depressive Symptoms: </a:t>
            </a:r>
            <a:r>
              <a:rPr lang="en-US" dirty="0">
                <a:hlinkClick r:id="rId2"/>
              </a:rPr>
              <a:t>http://www.prchn.org/Downloads/depressive%20symptoms%20one%20page-County_180430_FINAL.pdf</a:t>
            </a:r>
            <a:r>
              <a:rPr lang="en-US" dirty="0"/>
              <a:t> </a:t>
            </a:r>
          </a:p>
          <a:p>
            <a:r>
              <a:rPr lang="en-US" dirty="0"/>
              <a:t>2017 Cuyahoga County YRBS Protective Factors: </a:t>
            </a:r>
            <a:r>
              <a:rPr lang="en-US" dirty="0">
                <a:hlinkClick r:id="rId3"/>
              </a:rPr>
              <a:t>http://www.prchn.org/Downloads/Protective%20Factors2018_FINAL.pdf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Lesson 1 –The Importance of MEH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MEH Health Behavior Outcomes for 9-12: </a:t>
            </a:r>
            <a:r>
              <a:rPr lang="en-US" dirty="0">
                <a:hlinkClick r:id="rId2"/>
              </a:rPr>
              <a:t>https://www.cdc.gov/healthyyouth/hecat/pdf/HECAT_Module_MEH.pdf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:::Screen Shot 2018-07-04 at 8.22.20 PM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581400"/>
            <a:ext cx="29463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2017 Cuyahoga County YRBS Suicide: </a:t>
            </a:r>
            <a:r>
              <a:rPr lang="en-US" dirty="0">
                <a:hlinkClick r:id="rId2"/>
              </a:rPr>
              <a:t>http://www.prchn.org/Downloads/suicide_prevention3.jpg</a:t>
            </a:r>
            <a:r>
              <a:rPr lang="en-US" dirty="0"/>
              <a:t> </a:t>
            </a:r>
          </a:p>
          <a:p>
            <a:r>
              <a:rPr lang="en-US" dirty="0"/>
              <a:t>2018 Cuyahoga County YRBS Bullying</a:t>
            </a:r>
            <a:r>
              <a:rPr lang="en-US"/>
              <a:t>: </a:t>
            </a:r>
            <a:r>
              <a:rPr lang="en-US">
                <a:hlinkClick r:id="rId3"/>
              </a:rPr>
              <a:t>http://www.prchn.org/Downloads/bullying%20prevention7.png</a:t>
            </a:r>
            <a:r>
              <a:rPr lang="en-US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Lesson 1 –The Importance of MEH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Six Dimensions of Wellness: </a:t>
            </a:r>
            <a:r>
              <a:rPr lang="en-US" dirty="0">
                <a:hlinkClick r:id="rId2"/>
              </a:rPr>
              <a:t>https://www.nationalwellness.org/page/Six_Dimensions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:::Screen Shot 2018-07-04 at 9.03.51 PM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082503"/>
            <a:ext cx="3175000" cy="277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– </a:t>
            </a:r>
            <a:r>
              <a:rPr lang="en-US" sz="4400" dirty="0"/>
              <a:t>The Importance of MEH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Self-Management Model: </a:t>
            </a:r>
            <a:r>
              <a:rPr lang="en-US" dirty="0">
                <a:hlinkClick r:id="rId2"/>
              </a:rPr>
              <a:t>https://drive.google.com/file/d/0B6RzG9AuQF-DLVZLX2NDUzA4N1U/view</a:t>
            </a:r>
            <a:r>
              <a:rPr lang="en-US" dirty="0"/>
              <a:t> </a:t>
            </a:r>
          </a:p>
        </p:txBody>
      </p:sp>
      <p:pic>
        <p:nvPicPr>
          <p:cNvPr id="4" name="Content Placeholder 3" descr="Screen Shot 2018-09-16 at 10.20.19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798" y="3810000"/>
            <a:ext cx="3016316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– Improving MEH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SMART Goals – Specific, Measurable, Achievable, Realistic, and Timely</a:t>
            </a:r>
          </a:p>
          <a:p>
            <a:r>
              <a:rPr lang="en-US" dirty="0"/>
              <a:t>All decisions have short- and long-term effects.</a:t>
            </a:r>
          </a:p>
          <a:p>
            <a:pPr lvl="1"/>
            <a:r>
              <a:rPr lang="en-US" sz="2200" dirty="0"/>
              <a:t>Short-term effects are consequences of a decision between now and the near future </a:t>
            </a:r>
          </a:p>
          <a:p>
            <a:pPr lvl="1"/>
            <a:r>
              <a:rPr lang="en-US" sz="2200" dirty="0"/>
              <a:t>Long-term effects are consequences of a decision “down the road.” </a:t>
            </a:r>
            <a:endParaRPr lang="en-US" sz="2200" baseline="30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– Improving MEH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 Making Model: </a:t>
            </a:r>
            <a:r>
              <a:rPr lang="en-US" dirty="0">
                <a:hlinkClick r:id="rId2"/>
              </a:rPr>
              <a:t>https://drive.google.com/file/d/0B6RzG9AuQF-DVWJFVUlyeDJrTWM/view</a:t>
            </a:r>
            <a:r>
              <a:rPr lang="en-US" dirty="0"/>
              <a:t> </a:t>
            </a:r>
          </a:p>
        </p:txBody>
      </p:sp>
      <p:pic>
        <p:nvPicPr>
          <p:cNvPr id="5" name="Content Placeholder 3" descr="Screen Shot 2018-09-16 at 10.30.49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572000"/>
            <a:ext cx="9144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– Improving MEH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Setting Model: </a:t>
            </a:r>
            <a:r>
              <a:rPr lang="en-US" dirty="0">
                <a:hlinkClick r:id="rId2"/>
              </a:rPr>
              <a:t>https://drive.google.com/file/d/0B6RzG9AuQF-DUjZsOXJoQ0IzbUE/view</a:t>
            </a:r>
            <a:r>
              <a:rPr lang="en-US" dirty="0"/>
              <a:t> </a:t>
            </a:r>
          </a:p>
        </p:txBody>
      </p:sp>
      <p:pic>
        <p:nvPicPr>
          <p:cNvPr id="6" name="Content Placeholder 3" descr="Screen Shot 2018-09-16 at 10.48.1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48279"/>
            <a:ext cx="9144000" cy="280972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 – Interpersonal Conflicts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Defusing Conflict Model: </a:t>
            </a:r>
            <a:r>
              <a:rPr lang="en-US" dirty="0">
                <a:hlinkClick r:id="rId2"/>
              </a:rPr>
              <a:t>https://drive.google.com/file/d/1_yaI4NF-XiZiGLLg0JX8R5qmsL9mQ6ZN/view</a:t>
            </a:r>
            <a:r>
              <a:rPr lang="en-US" dirty="0"/>
              <a:t> </a:t>
            </a:r>
          </a:p>
        </p:txBody>
      </p:sp>
      <p:pic>
        <p:nvPicPr>
          <p:cNvPr id="5" name="Content Placeholder 3" descr="Screen Shot 2018-09-16 at 11.52.4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550727"/>
            <a:ext cx="8077200" cy="330727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17441</TotalTime>
  <Words>1152</Words>
  <Application>Microsoft Macintosh PowerPoint</Application>
  <PresentationFormat>On-screen Show (4:3)</PresentationFormat>
  <Paragraphs>82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Calisto MT</vt:lpstr>
      <vt:lpstr>Wingdings</vt:lpstr>
      <vt:lpstr>Genesis</vt:lpstr>
      <vt:lpstr>Mental &amp; Emotional Health</vt:lpstr>
      <vt:lpstr>HECAT</vt:lpstr>
      <vt:lpstr>Lesson 1 –The Importance of MEH</vt:lpstr>
      <vt:lpstr>Lesson 1 –The Importance of MEH</vt:lpstr>
      <vt:lpstr>Lesson 1 – The Importance of MEH</vt:lpstr>
      <vt:lpstr>Lesson 2 – Improving MEH</vt:lpstr>
      <vt:lpstr>Lesson 2 – Improving MEH</vt:lpstr>
      <vt:lpstr>Lesson 2 – Improving MEH</vt:lpstr>
      <vt:lpstr>Lesson 3 – Interpersonal Conflicts</vt:lpstr>
      <vt:lpstr>Lesson 3 – Interpersonal Conflicts</vt:lpstr>
      <vt:lpstr>Lesson 3 – Conflict Resolution</vt:lpstr>
      <vt:lpstr>Lesson 4 – Coping with Grief and Stress </vt:lpstr>
      <vt:lpstr>Lesson 5 – Asking for and Offering Assistance </vt:lpstr>
      <vt:lpstr>Lesson 5 – Asking for and Offering Assistance </vt:lpstr>
      <vt:lpstr>Curricula and Models</vt:lpstr>
      <vt:lpstr>Teen Health</vt:lpstr>
      <vt:lpstr>Child Abuse and Neglect</vt:lpstr>
      <vt:lpstr>Preventing Self-Harm</vt:lpstr>
      <vt:lpstr>Getting Help</vt:lpstr>
      <vt:lpstr>Getting Help</vt:lpstr>
      <vt:lpstr>Teens and Parenting</vt:lpstr>
      <vt:lpstr>School Climate</vt:lpstr>
      <vt:lpstr>School Connectedness</vt:lpstr>
      <vt:lpstr>School Connectedness</vt:lpstr>
      <vt:lpstr>National Statistics</vt:lpstr>
      <vt:lpstr>State Statistics</vt:lpstr>
      <vt:lpstr>Local Statistics</vt:lpstr>
      <vt:lpstr>Local Statistics</vt:lpstr>
      <vt:lpstr>Local Statistics</vt:lpstr>
      <vt:lpstr>Local Statistics</vt:lpstr>
    </vt:vector>
  </TitlesOfParts>
  <Company>Baldwin-Wallace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 &amp; II - EMH Lesson 1 </dc:title>
  <dc:creator>Brett Baisch</dc:creator>
  <cp:lastModifiedBy>Brett Baisch</cp:lastModifiedBy>
  <cp:revision>279</cp:revision>
  <dcterms:created xsi:type="dcterms:W3CDTF">2018-10-07T03:52:59Z</dcterms:created>
  <dcterms:modified xsi:type="dcterms:W3CDTF">2018-12-09T22:22:40Z</dcterms:modified>
</cp:coreProperties>
</file>