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99" r:id="rId2"/>
    <p:sldId id="422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7" r:id="rId13"/>
    <p:sldId id="432" r:id="rId14"/>
    <p:sldId id="435" r:id="rId15"/>
    <p:sldId id="433" r:id="rId16"/>
    <p:sldId id="438" r:id="rId17"/>
    <p:sldId id="439" r:id="rId18"/>
    <p:sldId id="434" r:id="rId19"/>
    <p:sldId id="436" r:id="rId20"/>
    <p:sldId id="440" r:id="rId21"/>
    <p:sldId id="441" r:id="rId22"/>
    <p:sldId id="442" r:id="rId23"/>
    <p:sldId id="443" r:id="rId24"/>
    <p:sldId id="44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31"/>
  </p:normalViewPr>
  <p:slideViewPr>
    <p:cSldViewPr snapToObjects="1">
      <p:cViewPr varScale="1">
        <p:scale>
          <a:sx n="97" d="100"/>
          <a:sy n="97" d="100"/>
        </p:scale>
        <p:origin x="18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DA144-F3DF-FA48-86F5-71ABE6D482CB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D7C48-BD13-0D41-B81A-5990E4E79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446BA64-0202-7A4A-9BE4-CBF56ECF4513}" type="datetimeFigureOut">
              <a:rPr lang="en-US" smtClean="0"/>
              <a:pPr/>
              <a:t>8/4/19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A92B9039-54E5-A547-A623-6C82AD49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elregion.ca/health/shp/nutrition-month/educator/pdfs/barriers-eat-v-f.pdf" TargetMode="External"/><Relationship Id="rId2" Type="http://schemas.openxmlformats.org/officeDocument/2006/relationships/hyperlink" Target="https://www.globalhealingcenter.com/natural-health/how-culture-and-society-influence-healthy-eatin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physicalactivity/resources/recommendations.html" TargetMode="External"/><Relationship Id="rId2" Type="http://schemas.openxmlformats.org/officeDocument/2006/relationships/hyperlink" Target="https://www.cdc.gov/healthyschools/npao/strategies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ursquare.com/top-places/cleveland/best-places-healthy-food" TargetMode="External"/><Relationship Id="rId2" Type="http://schemas.openxmlformats.org/officeDocument/2006/relationships/hyperlink" Target="https://fitt.co/cleveland/all-of-the-healthiest-restaurants-clevelan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.partnersforyourhealth.com/blog/bid/102730/healthiest-eats-in-clevelan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yoclinic.org/healthy-lifestyle/fitness/in-depth/exercise/art-20048389" TargetMode="External"/><Relationship Id="rId2" Type="http://schemas.openxmlformats.org/officeDocument/2006/relationships/hyperlink" Target="https://kidshealth.org/en/teens/exercise-wis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efitness.org/education-and-resources/lifestyle/blog/6765/small-steps-to-increase-physical-activity" TargetMode="External"/><Relationship Id="rId2" Type="http://schemas.openxmlformats.org/officeDocument/2006/relationships/hyperlink" Target="https://www.choosemyplate.gov/physical-activity-tip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healthyweight/physical_activity/getting_started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althyschools/physicalactivity/toolkit/factsheet_pa_guidelines_schools.pdf" TargetMode="External"/><Relationship Id="rId2" Type="http://schemas.openxmlformats.org/officeDocument/2006/relationships/hyperlink" Target="https://www.cdc.gov/healthyyouth/physicalactivity/toolkit/factsheet_pa_guidelines_familie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healthyschools/physicalactivity/toolkit/factsheet_pa_guidelines_communities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mankinetics.com/excerpts/excerpts/the-physical-activity-pyramid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kidshealth.org/en/parents/fitness-13-18.html" TargetMode="External"/><Relationship Id="rId2" Type="http://schemas.openxmlformats.org/officeDocument/2006/relationships/hyperlink" Target="https://www.webmd.com/parenting/raising-fit-kids/move/get-teens-moving%23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ealthychildren.org/English/healthy-living/fitness/Pages/Encouraging-Your-Child-to-be-Physically-Active.asp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lbi.nih.gov/health/educational/lose_wt/BMI/bmicalc.htm" TargetMode="External"/><Relationship Id="rId2" Type="http://schemas.openxmlformats.org/officeDocument/2006/relationships/hyperlink" Target="https://www.cdc.gov/healthyschools/obesity/bmi/bmi_measurement_school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umankinetics.com/excerpts/excerpts/normal-ranges-of-body-weight-and-body-fa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althyyouth/hecat/pdf/HECAT_Module_PA.pdf" TargetMode="External"/><Relationship Id="rId2" Type="http://schemas.openxmlformats.org/officeDocument/2006/relationships/hyperlink" Target="https://www.cdc.gov/healthyyouth/hecat/pdf/HECAT_Module_HE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althyyouth/data/yrbs/pdf/trends/2017_obesity_trend_yrbs.pdf" TargetMode="External"/><Relationship Id="rId2" Type="http://schemas.openxmlformats.org/officeDocument/2006/relationships/hyperlink" Target="https://www.cdc.gov/healthyyouth/data/yrbs/pdf/2017/2017_US_Obesit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healthyyouth/data/yrbs/pdf/trends/2017_physical_trend_yrbs.pd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eofobesity.org/wp-content/uploads/2018/08/stateofobesity2017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dh.ohio.gov/-/media/ODH/ASSETS/Files/chss/adolescent-health/2013-Physical-Activity.pdf?la=en" TargetMode="External"/><Relationship Id="rId2" Type="http://schemas.openxmlformats.org/officeDocument/2006/relationships/hyperlink" Target="https://www.odh.ohio.gov/-/media/ODH/ASSETS/Files/chss/adolescent-health/2013-Nutrition-Weight-Control-and-Dietary-Behaviors.pdf?la=e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filecabinet.eschoolview.com/C40D9087-4DD3-4B32-B127-09EE6162B0E7/YRBS%20Data%202017/Dietary%20Behvavior_172023.pdf" TargetMode="External"/><Relationship Id="rId2" Type="http://schemas.openxmlformats.org/officeDocument/2006/relationships/hyperlink" Target="http://www.prchn.org/Downloads/2017%20Cuyahoga%20County%20Overall%20Prevalence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filecabinet.eschoolview.com/C40D9087-4DD3-4B32-B127-09EE6162B0E7/YRBS%20Data%202017/Physical%20Activity_171009.pdf" TargetMode="External"/><Relationship Id="rId2" Type="http://schemas.openxmlformats.org/officeDocument/2006/relationships/hyperlink" Target="http://filecabinet.eschoolview.com/C40D9087-4DD3-4B32-B127-09EE6162B0E7/YRBS%20Data%202017/Obesity%20and%20Weight%20Control_171009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line.com/health/food-nutrition/six-essential-nutrients%23carbs" TargetMode="External"/><Relationship Id="rId2" Type="http://schemas.openxmlformats.org/officeDocument/2006/relationships/hyperlink" Target="http://health.gov/dietaryguidelines/2015/guidelin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chronicdisease/about/index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nationalwellness.org/page/Six_Dimens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pjcn.nhri.org.tw/server/info/articles/nutrients/food-source.htm" TargetMode="External"/><Relationship Id="rId2" Type="http://schemas.openxmlformats.org/officeDocument/2006/relationships/hyperlink" Target="https://www.healthline.com/health/food-nutrition/six-essential-nutrients%23carb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hoosemyplate.gov/variet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.gov/dietaryguidelines/dga2005/toolkit/Worksheets/foodlabel.htm" TargetMode="External"/><Relationship Id="rId2" Type="http://schemas.openxmlformats.org/officeDocument/2006/relationships/hyperlink" Target="https://www.fda.gov/food/labelingnutrition/ucm274593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idshealth.org/en/parents/nutrition-label-video.html" TargetMode="External"/><Relationship Id="rId4" Type="http://schemas.openxmlformats.org/officeDocument/2006/relationships/hyperlink" Target="https://www.eatright.org/food/nutrition/nutrition-facts-and-food-labels/the-basics-of-the-nutrition-facts-labe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dc.gov/healthyyouth/hecat/pdf/HECAT_Module_H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cdc.gov/healthyyouth/hecat/pdf/HECAT_Module_PA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3999" cy="1927225"/>
          </a:xfrm>
        </p:spPr>
        <p:txBody>
          <a:bodyPr/>
          <a:lstStyle/>
          <a:p>
            <a:r>
              <a:rPr lang="en-US" sz="5600" dirty="0"/>
              <a:t>Healthy Eating and Physical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2635624"/>
          </a:xfrm>
        </p:spPr>
        <p:txBody>
          <a:bodyPr>
            <a:normAutofit/>
          </a:bodyPr>
          <a:lstStyle/>
          <a:p>
            <a:r>
              <a:rPr lang="en-US" sz="4200" dirty="0"/>
              <a:t>Teacher Resources</a:t>
            </a:r>
          </a:p>
          <a:p>
            <a:r>
              <a:rPr lang="en-US" sz="2800" dirty="0"/>
              <a:t>Baisch </a:t>
            </a:r>
            <a:r>
              <a:rPr lang="en-US" sz="2800"/>
              <a:t>(2019)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 – Overcoming Influences and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Overcoming Culture and Society: </a:t>
            </a:r>
            <a:r>
              <a:rPr lang="en-US" dirty="0">
                <a:hlinkClick r:id="rId2"/>
              </a:rPr>
              <a:t>https://www.globalhealingcenter.com/natural-health/how-culture-and-society-influence-healthy-eating/</a:t>
            </a:r>
            <a:r>
              <a:rPr lang="en-US" dirty="0"/>
              <a:t> </a:t>
            </a:r>
          </a:p>
          <a:p>
            <a:r>
              <a:rPr lang="en-US" dirty="0"/>
              <a:t>Overcoming Fruits and Vegetables: </a:t>
            </a:r>
            <a:r>
              <a:rPr lang="en-US" dirty="0">
                <a:hlinkClick r:id="rId3"/>
              </a:rPr>
              <a:t>https://www.peelregion.ca/health/shp/nutrition-month/educator/pdfs/barriers-eat-v-f.pdf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 – Overcoming Influences and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of the ones listed</a:t>
            </a:r>
          </a:p>
          <a:p>
            <a:r>
              <a:rPr lang="en-US" dirty="0"/>
              <a:t>Packing lunch snacks</a:t>
            </a:r>
          </a:p>
          <a:p>
            <a:r>
              <a:rPr lang="en-US" dirty="0"/>
              <a:t>Healthy recipes</a:t>
            </a:r>
          </a:p>
          <a:p>
            <a:r>
              <a:rPr lang="en-US" dirty="0"/>
              <a:t>Laws</a:t>
            </a:r>
          </a:p>
          <a:p>
            <a:r>
              <a:rPr lang="en-US" dirty="0"/>
              <a:t>Good instructional videos</a:t>
            </a:r>
          </a:p>
          <a:p>
            <a:r>
              <a:rPr lang="en-US" dirty="0"/>
              <a:t>Boost metabolism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CDC HEPA Guidelines: </a:t>
            </a:r>
            <a:r>
              <a:rPr lang="en-US" dirty="0">
                <a:hlinkClick r:id="rId2"/>
              </a:rPr>
              <a:t>https://www.cdc.gov/healthyschools/npao/strategies.htm</a:t>
            </a:r>
            <a:endParaRPr lang="en-US" dirty="0"/>
          </a:p>
          <a:p>
            <a:r>
              <a:rPr lang="en-US" dirty="0"/>
              <a:t>CDC PA Recommendations and Guidelines: </a:t>
            </a:r>
            <a:r>
              <a:rPr lang="en-US" dirty="0">
                <a:hlinkClick r:id="rId3"/>
              </a:rPr>
              <a:t>https://www.cdc.gov/physicalactivity/resources/recommendations.html</a:t>
            </a: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Choices in Cleveland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Healthy Restaurants in Cleveland: </a:t>
            </a:r>
            <a:r>
              <a:rPr lang="en-US" dirty="0">
                <a:hlinkClick r:id="rId2"/>
              </a:rPr>
              <a:t>https://fitt.co/cleveland/all-of-the-healthiest-restaurants-cleveland/</a:t>
            </a:r>
            <a:r>
              <a:rPr lang="en-US" dirty="0"/>
              <a:t> </a:t>
            </a:r>
          </a:p>
          <a:p>
            <a:r>
              <a:rPr lang="en-US" dirty="0"/>
              <a:t>Healthy Choices in Cleveland: </a:t>
            </a:r>
            <a:r>
              <a:rPr lang="en-US" dirty="0">
                <a:hlinkClick r:id="rId3"/>
              </a:rPr>
              <a:t>https://foursquare.com/top-places/cleveland/best-places-healthy-food</a:t>
            </a:r>
            <a:r>
              <a:rPr lang="en-US" dirty="0"/>
              <a:t> </a:t>
            </a:r>
          </a:p>
          <a:p>
            <a:r>
              <a:rPr lang="en-US" dirty="0"/>
              <a:t>Healthiest Eats in Cleveland: </a:t>
            </a:r>
            <a:r>
              <a:rPr lang="en-US" dirty="0">
                <a:hlinkClick r:id="rId4"/>
              </a:rPr>
              <a:t>https://blog.partnersforyourhealth.com/blog/bid/102730/healthiest-eats-in-cleveland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to 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KidsHealth.org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https://kidshealth.org/en/teens/exercise-wise.html</a:t>
            </a:r>
            <a:endParaRPr lang="en-US" dirty="0"/>
          </a:p>
          <a:p>
            <a:r>
              <a:rPr lang="en-US" dirty="0"/>
              <a:t>Mayo Clinic: </a:t>
            </a:r>
            <a:r>
              <a:rPr lang="en-US" dirty="0">
                <a:hlinkClick r:id="rId3"/>
              </a:rPr>
              <a:t>https://www.mayoclinic.org/healthy-lifestyle/fitness/in-depth/exercise/art-20048389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Activity to Your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MyPlate</a:t>
            </a:r>
            <a:r>
              <a:rPr lang="en-US" dirty="0"/>
              <a:t> Suggestions: </a:t>
            </a:r>
            <a:r>
              <a:rPr lang="en-US" dirty="0">
                <a:hlinkClick r:id="rId2"/>
              </a:rPr>
              <a:t>https://www.choosemyplate.gov/physical-activity-tips</a:t>
            </a:r>
            <a:endParaRPr lang="en-US" dirty="0"/>
          </a:p>
          <a:p>
            <a:r>
              <a:rPr lang="en-US" dirty="0"/>
              <a:t>ACE Fitness Suggestions: </a:t>
            </a:r>
            <a:r>
              <a:rPr lang="en-US" dirty="0">
                <a:hlinkClick r:id="rId3"/>
              </a:rPr>
              <a:t>https://www.acefitness.org/education-and-resources/lifestyle/blog/6765/small-steps-to-increase-physical-activity</a:t>
            </a:r>
            <a:r>
              <a:rPr lang="en-US" dirty="0"/>
              <a:t> </a:t>
            </a:r>
          </a:p>
          <a:p>
            <a:r>
              <a:rPr lang="en-US" dirty="0"/>
              <a:t>CDC Suggestions: </a:t>
            </a:r>
            <a:r>
              <a:rPr lang="en-US" dirty="0">
                <a:hlinkClick r:id="rId4"/>
              </a:rPr>
              <a:t>https://www.cdc.gov/healthyweight/physical_activity/getting_started.html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of Families: </a:t>
            </a:r>
            <a:r>
              <a:rPr lang="en-US" dirty="0">
                <a:hlinkClick r:id="rId2"/>
              </a:rPr>
              <a:t>https://www.cdc.gov/healthyyouth/physicalactivity/toolkit/factsheet_pa_guidelines_families.pdf</a:t>
            </a:r>
            <a:endParaRPr lang="en-US" dirty="0"/>
          </a:p>
          <a:p>
            <a:r>
              <a:rPr lang="en-US" dirty="0"/>
              <a:t>Role of Schools: </a:t>
            </a:r>
            <a:r>
              <a:rPr lang="en-US" dirty="0">
                <a:hlinkClick r:id="rId3"/>
              </a:rPr>
              <a:t>https://www.cdc.gov/healthyschools/physicalactivity/toolkit/factsheet_pa_guidelines_schools.pdf</a:t>
            </a:r>
            <a:endParaRPr lang="en-US" dirty="0"/>
          </a:p>
          <a:p>
            <a:r>
              <a:rPr lang="en-US" dirty="0"/>
              <a:t>Role of Communities: </a:t>
            </a:r>
            <a:r>
              <a:rPr lang="en-US" dirty="0">
                <a:hlinkClick r:id="rId4"/>
              </a:rPr>
              <a:t>https://www.cdc.gov/healthyschools/physicalactivity/toolkit/factsheet_pa_guidelines_communities.pdf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Activity Pyramid: </a:t>
            </a:r>
            <a:r>
              <a:rPr lang="en-US" dirty="0">
                <a:hlinkClick r:id="rId2"/>
              </a:rPr>
              <a:t>http://www.humankinetics.com/excerpts/excerpts/the-physical-activity-pyramid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Parents Encouraging Teens to be 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WebMD: </a:t>
            </a:r>
            <a:r>
              <a:rPr lang="en-US" dirty="0">
                <a:hlinkClick r:id="rId2"/>
              </a:rPr>
              <a:t>https://www.webmd.com/parenting/raising-fit-kids/move/get-teens-moving#1</a:t>
            </a:r>
            <a:endParaRPr lang="en-US" dirty="0"/>
          </a:p>
          <a:p>
            <a:r>
              <a:rPr lang="en-US" dirty="0" err="1"/>
              <a:t>KidsHealth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https://kidshealth.org/en/parents/fitness-13-18.html</a:t>
            </a:r>
            <a:endParaRPr lang="en-US" dirty="0"/>
          </a:p>
          <a:p>
            <a:r>
              <a:rPr lang="en-US" dirty="0" err="1"/>
              <a:t>HealthyChildren.org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https://www.healthychildren.org/English/healthy-living/fitness/Pages/Encouraging-Your-Child-to-be-Physically-Active.aspx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BMI and Body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BMI Measurement in Schools: </a:t>
            </a:r>
            <a:r>
              <a:rPr lang="en-US" dirty="0">
                <a:hlinkClick r:id="rId2"/>
              </a:rPr>
              <a:t>https://www.cdc.gov/healthyschools/obesity/bmi/bmi_measurement_schools.htm</a:t>
            </a:r>
            <a:r>
              <a:rPr lang="en-US" dirty="0"/>
              <a:t> </a:t>
            </a:r>
          </a:p>
          <a:p>
            <a:r>
              <a:rPr lang="en-US" dirty="0"/>
              <a:t>BMI Calculator: </a:t>
            </a:r>
            <a:r>
              <a:rPr lang="en-US" dirty="0">
                <a:hlinkClick r:id="rId3"/>
              </a:rPr>
              <a:t>https://www.nhlbi.nih.gov/health/educational/lose_wt/BMI/bmicalc.htm</a:t>
            </a:r>
            <a:endParaRPr lang="en-US" dirty="0"/>
          </a:p>
          <a:p>
            <a:r>
              <a:rPr lang="en-US" dirty="0"/>
              <a:t>Body Fat Percentages: </a:t>
            </a:r>
            <a:r>
              <a:rPr lang="en-US" dirty="0">
                <a:hlinkClick r:id="rId4"/>
              </a:rPr>
              <a:t>http://www.humankinetics.com/excerpts/excerpts/normal-ranges-of-body-weight-and-body-fat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HECAT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Education Curriculum Analysis Tool Healthy Eating: </a:t>
            </a:r>
            <a:r>
              <a:rPr lang="en-US" dirty="0">
                <a:hlinkClick r:id="rId2"/>
              </a:rPr>
              <a:t>https://www.cdc.gov/healthyyouth/hecat/pdf/HECAT_Module_HE.pdf</a:t>
            </a:r>
            <a:endParaRPr lang="en-US" dirty="0"/>
          </a:p>
          <a:p>
            <a:r>
              <a:rPr lang="en-US" dirty="0"/>
              <a:t>Health Education Curriculum Analysis Tool Physical Activity: </a:t>
            </a:r>
            <a:r>
              <a:rPr lang="en-US" dirty="0">
                <a:hlinkClick r:id="rId3"/>
              </a:rPr>
              <a:t>https://www.cdc.gov/healthyyouth/hecat/pdf/HECAT_Module_PA.pdf</a:t>
            </a:r>
            <a:r>
              <a:rPr lang="en-US" dirty="0"/>
              <a:t>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2017 YRBS Obesity: </a:t>
            </a:r>
            <a:r>
              <a:rPr lang="en-US" dirty="0">
                <a:hlinkClick r:id="rId2"/>
              </a:rPr>
              <a:t>https://www.cdc.gov/healthyyouth/data/yrbs/pdf/2017/2017_US_Obesity.pdf</a:t>
            </a:r>
            <a:endParaRPr lang="en-US" dirty="0"/>
          </a:p>
          <a:p>
            <a:r>
              <a:rPr lang="en-US" dirty="0"/>
              <a:t>2017 YRBS Dietary Behaviors: </a:t>
            </a:r>
            <a:r>
              <a:rPr lang="en-US" dirty="0">
                <a:hlinkClick r:id="rId3"/>
              </a:rPr>
              <a:t>https://www.cdc.gov/healthyyouth/data/yrbs/pdf/trends/2017_obesity_trend_yrbs.pdf</a:t>
            </a:r>
            <a:r>
              <a:rPr lang="en-US" dirty="0"/>
              <a:t> </a:t>
            </a:r>
          </a:p>
          <a:p>
            <a:r>
              <a:rPr lang="en-US" dirty="0"/>
              <a:t>2017 YRBS Physical Activity: </a:t>
            </a:r>
            <a:r>
              <a:rPr lang="en-US" dirty="0">
                <a:hlinkClick r:id="rId4"/>
              </a:rPr>
              <a:t>https://www.cdc.gov/healthyyouth/data/yrbs/pdf/trends/2017_physical_trend_yrbs.pdf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Trust for America’s Health Report: </a:t>
            </a:r>
            <a:r>
              <a:rPr lang="en-US" dirty="0">
                <a:hlinkClick r:id="rId2"/>
              </a:rPr>
              <a:t>https://stateofobesity.org/wp-content/uploads/2018/08/stateofobesity2017.pdf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2013 Ohio YRBS Dietary Behaviors: </a:t>
            </a:r>
            <a:r>
              <a:rPr lang="en-US" dirty="0">
                <a:hlinkClick r:id="rId2"/>
              </a:rPr>
              <a:t>https://www.odh.ohio.gov/-/media/ODH/ASSETS/Files/chss/adolescent-health/2013-Nutrition-Weight-Control-and-Dietary-Behaviors.pdf?la=en</a:t>
            </a:r>
            <a:r>
              <a:rPr lang="en-US" dirty="0"/>
              <a:t> </a:t>
            </a:r>
          </a:p>
          <a:p>
            <a:r>
              <a:rPr lang="en-US" dirty="0"/>
              <a:t>2013 Ohio YRBS Physical Activity: </a:t>
            </a:r>
            <a:r>
              <a:rPr lang="en-US" dirty="0">
                <a:hlinkClick r:id="rId3"/>
              </a:rPr>
              <a:t>https://www.odh.ohio.gov/-/media/ODH/ASSETS/Files/chss/adolescent-health/2013-Physical-Activity.pdf?la=en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2017 Cuyahoga County YRBS Overall: </a:t>
            </a:r>
            <a:r>
              <a:rPr lang="en-US" dirty="0">
                <a:hlinkClick r:id="rId2"/>
              </a:rPr>
              <a:t>http://www.prchn.org/Downloads/2017%20Cuyahoga%20County%20Overall%20Prevalence.pdf</a:t>
            </a:r>
            <a:r>
              <a:rPr lang="en-US" dirty="0"/>
              <a:t> </a:t>
            </a:r>
          </a:p>
          <a:p>
            <a:r>
              <a:rPr lang="en-US" dirty="0"/>
              <a:t>2017 Cuyahoga County YRBS Dietary Behavior: </a:t>
            </a:r>
            <a:r>
              <a:rPr lang="en-US" dirty="0">
                <a:hlinkClick r:id="rId3"/>
              </a:rPr>
              <a:t>http://filecabinet.eschoolview.com/C40D9087-4DD3-4B32-B127-09EE6162B0E7/YRBS%20Data%202017/Dietary%20Behvavior_172023.pdf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2017 Cuyahoga County YRBS Obesity: </a:t>
            </a:r>
            <a:r>
              <a:rPr lang="en-US" dirty="0">
                <a:hlinkClick r:id="rId2"/>
              </a:rPr>
              <a:t>http://filecabinet.eschoolview.com/C40D9087-4DD3-4B32-B127-09EE6162B0E7/YRBS%20Data%202017/Obesity%20and%20Weight%20Control_171009.pdf</a:t>
            </a:r>
            <a:r>
              <a:rPr lang="en-US" dirty="0"/>
              <a:t> </a:t>
            </a:r>
          </a:p>
          <a:p>
            <a:r>
              <a:rPr lang="en-US" dirty="0"/>
              <a:t>2017 Cuyahoga County YRBS Physical Activity: </a:t>
            </a:r>
            <a:r>
              <a:rPr lang="en-US" dirty="0">
                <a:hlinkClick r:id="rId3"/>
              </a:rPr>
              <a:t>http://filecabinet.eschoolview.com/C40D9087-4DD3-4B32-B127-09EE6162B0E7/YRBS%20Data%202017/Physical%20Activity_171009.pdf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– Dietary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2015 – 2020 Dietary Guidelines for Americans: </a:t>
            </a:r>
            <a:r>
              <a:rPr lang="en-US" dirty="0">
                <a:hlinkClick r:id="rId2"/>
              </a:rPr>
              <a:t>http://health.gov/dietaryguidelines/2015/guidelines/</a:t>
            </a:r>
            <a:r>
              <a:rPr lang="en-US" dirty="0"/>
              <a:t> </a:t>
            </a:r>
          </a:p>
          <a:p>
            <a:r>
              <a:rPr lang="en-US" dirty="0"/>
              <a:t>6 Essential Nutrients: </a:t>
            </a:r>
            <a:r>
              <a:rPr lang="en-US" dirty="0">
                <a:hlinkClick r:id="rId3"/>
              </a:rPr>
              <a:t>https://www.healthline.com/health/food-nutrition/six-essential-nutrients#carbs</a:t>
            </a:r>
            <a:r>
              <a:rPr lang="en-US" dirty="0"/>
              <a:t> </a:t>
            </a:r>
          </a:p>
          <a:p>
            <a:r>
              <a:rPr lang="en-US" dirty="0"/>
              <a:t>Chronic Diseases: </a:t>
            </a:r>
            <a:r>
              <a:rPr lang="en-US" dirty="0">
                <a:hlinkClick r:id="rId4"/>
              </a:rPr>
              <a:t>https://www.cdc.gov/chronicdisease/about/index.htm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Lesson 1 –The Importance of MEH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Six Dimensions of Wellness: </a:t>
            </a:r>
            <a:r>
              <a:rPr lang="en-US" dirty="0">
                <a:hlinkClick r:id="rId2"/>
              </a:rPr>
              <a:t>https://www.nationalwellness.org/page/Six_Dimensions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:::Screen Shot 2018-07-04 at 9.03.51 PM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124201"/>
            <a:ext cx="4470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– Nutrition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Essential Nutrients: </a:t>
            </a:r>
            <a:r>
              <a:rPr lang="en-US" dirty="0">
                <a:hlinkClick r:id="rId2"/>
              </a:rPr>
              <a:t>https://www.healthline.com/health/food-nutrition/six-essential-nutrients#carbs</a:t>
            </a:r>
            <a:r>
              <a:rPr lang="en-US" dirty="0"/>
              <a:t> </a:t>
            </a:r>
          </a:p>
          <a:p>
            <a:r>
              <a:rPr lang="en-US" dirty="0"/>
              <a:t>Best Food Source: </a:t>
            </a:r>
            <a:r>
              <a:rPr lang="en-US" dirty="0">
                <a:hlinkClick r:id="rId3"/>
              </a:rPr>
              <a:t>http://apjcn.nhri.org.tw/server/info/articles/nutrients/food-source.htm</a:t>
            </a:r>
            <a:endParaRPr lang="en-US" dirty="0"/>
          </a:p>
          <a:p>
            <a:r>
              <a:rPr lang="en-US" dirty="0" err="1"/>
              <a:t>MyPlate</a:t>
            </a:r>
            <a:r>
              <a:rPr lang="en-US" dirty="0"/>
              <a:t> and Variety of Foods: </a:t>
            </a:r>
            <a:r>
              <a:rPr lang="en-US" dirty="0">
                <a:hlinkClick r:id="rId4"/>
              </a:rPr>
              <a:t>https://www.choosemyplate.gov/variety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 – Nutrition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Reading Nutrition Facts/Labels: </a:t>
            </a:r>
            <a:r>
              <a:rPr lang="en-US" dirty="0">
                <a:hlinkClick r:id="rId2"/>
              </a:rPr>
              <a:t>https://www.fda.gov/food/labelingnutrition/ucm274593.htm</a:t>
            </a:r>
            <a:r>
              <a:rPr lang="en-US" dirty="0"/>
              <a:t>   </a:t>
            </a:r>
          </a:p>
          <a:p>
            <a:r>
              <a:rPr lang="en-US" dirty="0"/>
              <a:t>Using Food Labels: </a:t>
            </a:r>
            <a:r>
              <a:rPr lang="en-US" dirty="0">
                <a:hlinkClick r:id="rId3"/>
              </a:rPr>
              <a:t>https://health.gov/dietaryguidelines/dga2005/toolkit/Worksheets/foodlabel.htm</a:t>
            </a:r>
            <a:endParaRPr lang="en-US" dirty="0"/>
          </a:p>
          <a:p>
            <a:r>
              <a:rPr lang="en-US" dirty="0"/>
              <a:t>Basics of Nutrition Facts Labels: </a:t>
            </a:r>
            <a:r>
              <a:rPr lang="en-US" dirty="0">
                <a:hlinkClick r:id="rId4"/>
              </a:rPr>
              <a:t>https://www.eatright.org/food/nutrition/nutrition-facts-and-food-labels/the-basics-of-the-nutrition-facts-label</a:t>
            </a:r>
            <a:endParaRPr lang="en-US" dirty="0"/>
          </a:p>
          <a:p>
            <a:r>
              <a:rPr lang="en-US" dirty="0"/>
              <a:t>Food Labels Video: </a:t>
            </a:r>
            <a:r>
              <a:rPr lang="en-US" dirty="0">
                <a:hlinkClick r:id="rId5"/>
              </a:rPr>
              <a:t>https://kidshealth.org/en/parents/nutrition-label-video.html</a:t>
            </a: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Lesson </a:t>
            </a:r>
            <a:r>
              <a:rPr lang="en-US" dirty="0"/>
              <a:t>3</a:t>
            </a:r>
            <a:r>
              <a:rPr lang="en-US" sz="4800" dirty="0"/>
              <a:t> – Improving Eating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 Healthy Eating Health Behavior Outcomes for 9-12: </a:t>
            </a:r>
            <a:r>
              <a:rPr lang="en-US" dirty="0">
                <a:hlinkClick r:id="rId2"/>
              </a:rPr>
              <a:t>https://www.cdc.gov/healthyyouth/hecat/pdf/HECAT_Module_HE.pdf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6" name="Picture 5" descr=":::Screen Shot 2018-07-04 at 8.22.15 PM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819400"/>
            <a:ext cx="3048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Lesson </a:t>
            </a:r>
            <a:r>
              <a:rPr lang="en-US" dirty="0"/>
              <a:t>3</a:t>
            </a:r>
            <a:r>
              <a:rPr lang="en-US" sz="4800" dirty="0"/>
              <a:t> – Improving Eating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 Physical Activity Health Behavior Outcomes for 9-12: </a:t>
            </a:r>
            <a:r>
              <a:rPr lang="en-US" dirty="0">
                <a:hlinkClick r:id="rId2"/>
              </a:rPr>
              <a:t>https://www.cdc.gov/healthyyouth/hecat/pdf/HECAT_Module_PA.pdf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 descr=":::Screen Shot 2018-07-04 at 8.22.26 PM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895600"/>
            <a:ext cx="3175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 – Improving Eating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SMART Goals – Specific, Measurable, Achievable, Realistic, and Timely</a:t>
            </a:r>
          </a:p>
          <a:p>
            <a:r>
              <a:rPr lang="en-US" dirty="0"/>
              <a:t>All decisions have short- and long-term effects.</a:t>
            </a:r>
          </a:p>
          <a:p>
            <a:pPr lvl="1"/>
            <a:r>
              <a:rPr lang="en-US" sz="2200" dirty="0"/>
              <a:t>Short-term effects are consequences of a decision between now and the near future </a:t>
            </a:r>
          </a:p>
          <a:p>
            <a:pPr lvl="1"/>
            <a:r>
              <a:rPr lang="en-US" sz="2200" dirty="0"/>
              <a:t>Long-term effects are consequences of a decision “down the road.” </a:t>
            </a:r>
            <a:endParaRPr lang="en-US" sz="2200" baseline="30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16692</TotalTime>
  <Words>1251</Words>
  <Application>Microsoft Macintosh PowerPoint</Application>
  <PresentationFormat>On-screen Show (4:3)</PresentationFormat>
  <Paragraphs>86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Calisto MT</vt:lpstr>
      <vt:lpstr>Perpetua Titling MT</vt:lpstr>
      <vt:lpstr>Precedent</vt:lpstr>
      <vt:lpstr>Healthy Eating and Physical Activity</vt:lpstr>
      <vt:lpstr>HECAT</vt:lpstr>
      <vt:lpstr>Lesson 1 – Dietary Guidelines</vt:lpstr>
      <vt:lpstr>Lesson 1 –The Importance of MEH</vt:lpstr>
      <vt:lpstr>Lesson 2 – Nutrition Facts</vt:lpstr>
      <vt:lpstr>Lesson 2 – Nutrition Facts</vt:lpstr>
      <vt:lpstr>Lesson 3 – Improving Eating Habits</vt:lpstr>
      <vt:lpstr>Lesson 3 – Improving Eating Habits</vt:lpstr>
      <vt:lpstr>Lesson 3 – Improving Eating Habits</vt:lpstr>
      <vt:lpstr>Lesson 4 – Overcoming Influences and Barriers</vt:lpstr>
      <vt:lpstr>Lesson 4 – Overcoming Influences and Barriers</vt:lpstr>
      <vt:lpstr>Guidelines</vt:lpstr>
      <vt:lpstr>Healthy Choices in Cleveland</vt:lpstr>
      <vt:lpstr>Reasons to Exercise </vt:lpstr>
      <vt:lpstr>Physical Activity to Your Day</vt:lpstr>
      <vt:lpstr>Physical Activity</vt:lpstr>
      <vt:lpstr>Physical Activity</vt:lpstr>
      <vt:lpstr>Parents Encouraging Teens to be Active</vt:lpstr>
      <vt:lpstr>BMI and Body Composition</vt:lpstr>
      <vt:lpstr>National Statistics</vt:lpstr>
      <vt:lpstr>National Statistics</vt:lpstr>
      <vt:lpstr>State Statistics</vt:lpstr>
      <vt:lpstr>Local Statistics</vt:lpstr>
      <vt:lpstr>Local Statistics</vt:lpstr>
    </vt:vector>
  </TitlesOfParts>
  <Company>Baldwin-Wallace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 &amp; II – NPA  Lesson 1</dc:title>
  <dc:creator>Brett Baisch</dc:creator>
  <cp:lastModifiedBy>Brett Baisch</cp:lastModifiedBy>
  <cp:revision>491</cp:revision>
  <dcterms:created xsi:type="dcterms:W3CDTF">2018-09-12T01:08:24Z</dcterms:created>
  <dcterms:modified xsi:type="dcterms:W3CDTF">2019-08-05T02:56:25Z</dcterms:modified>
</cp:coreProperties>
</file>