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5" r:id="rId3"/>
    <p:sldId id="266" r:id="rId4"/>
    <p:sldId id="267" r:id="rId5"/>
    <p:sldId id="261" r:id="rId6"/>
    <p:sldId id="258" r:id="rId7"/>
    <p:sldId id="257" r:id="rId8"/>
    <p:sldId id="259" r:id="rId9"/>
    <p:sldId id="260" r:id="rId10"/>
    <p:sldId id="262" r:id="rId11"/>
    <p:sldId id="263"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9AD4E0-CFDF-D913-EBA7-E63209C7649B}" v="1" dt="2023-01-11T13:35:52.940"/>
    <p1510:client id="{CB099CEF-8B15-DEA9-1BA8-68E27E6B1EA9}" v="765" dt="2023-01-10T11:22:36.387"/>
    <p1510:client id="{E21209CF-6B00-47D7-F215-F04EAAC52EB7}" v="3818" dt="2023-01-16T11:00:37.156"/>
    <p1510:client id="{F0AB20F4-4B99-2523-C911-19CC4F087DD0}" v="494" dt="2023-01-09T11:30:02.5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dirty="0"/>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494131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615547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dirty="0"/>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260607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dirty="0"/>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dirty="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4542933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18004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1/16/2023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219183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1/16/2023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921901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0596190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dirty="0"/>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512392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p>
            <a:fld id="{4509A250-FF31-4206-8172-F9D3106AACB1}" type="datetimeFigureOut">
              <a:rPr lang="en-US" dirty="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323348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897231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796027F-7875-4030-9381-8BD8C4F21935}" type="datetimeFigureOut">
              <a:rPr lang="en-US" dirty="0"/>
              <a:t>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598551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796027F-7875-4030-9381-8BD8C4F21935}" type="datetimeFigureOut">
              <a:rPr lang="en-US" dirty="0"/>
              <a:t>1/16/2023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51720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dirty="0"/>
              <a:t>1/16/2023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126035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1/16/2023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748402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dirty="0"/>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1/16/2023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176332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dirty="0"/>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961550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1/16/2023</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extLst>
      <p:ext uri="{BB962C8B-B14F-4D97-AF65-F5344CB8AC3E}">
        <p14:creationId xmlns:p14="http://schemas.microsoft.com/office/powerpoint/2010/main" val="311955555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ideo" Target="https://www.youtube.com/embed/TwfKCX_8fbA?feature=oembed" TargetMode="Externa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png"/><Relationship Id="rId7" Type="http://schemas.openxmlformats.org/officeDocument/2006/relationships/hyperlink" Target="https://youtu.be/cV0kkFMK2CI" TargetMode="External"/><Relationship Id="rId2" Type="http://schemas.openxmlformats.org/officeDocument/2006/relationships/slideLayout" Target="../slideLayouts/slideLayout7.xml"/><Relationship Id="rId1" Type="http://schemas.openxmlformats.org/officeDocument/2006/relationships/video" Target="https://www.youtube.com/embed/cV0kkFMK2CI?feature=oembed" TargetMode="Externa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cs typeface="Calibri Light"/>
              </a:rPr>
              <a:t>Adaptations</a:t>
            </a:r>
            <a:endParaRPr lang="en-US" dirty="0"/>
          </a:p>
        </p:txBody>
      </p:sp>
      <p:sp>
        <p:nvSpPr>
          <p:cNvPr id="3" name="Subtitle 2"/>
          <p:cNvSpPr>
            <a:spLocks noGrp="1"/>
          </p:cNvSpPr>
          <p:nvPr>
            <p:ph type="subTitle" idx="1"/>
          </p:nvPr>
        </p:nvSpPr>
        <p:spPr/>
        <p:txBody>
          <a:bodyPr vert="horz" lIns="91440" tIns="45720" rIns="91440" bIns="45720" rtlCol="0" anchor="t">
            <a:normAutofit/>
          </a:bodyPr>
          <a:lstStyle/>
          <a:p>
            <a:r>
              <a:rPr lang="en-US" dirty="0">
                <a:cs typeface="Calibri"/>
              </a:rPr>
              <a:t>Hands on Investigations</a:t>
            </a:r>
          </a:p>
          <a:p>
            <a:r>
              <a:rPr lang="en-US" dirty="0">
                <a:cs typeface="Calibri"/>
              </a:rPr>
              <a:t>Lab Day</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008C207-70D4-74A5-E485-D72ACE300B1C}"/>
              </a:ext>
            </a:extLst>
          </p:cNvPr>
          <p:cNvSpPr txBox="1"/>
          <p:nvPr/>
        </p:nvSpPr>
        <p:spPr>
          <a:xfrm>
            <a:off x="74308" y="127417"/>
            <a:ext cx="7399892" cy="6733483"/>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gn="ctr" defTabSz="457200">
              <a:lnSpc>
                <a:spcPct val="90000"/>
              </a:lnSpc>
              <a:spcBef>
                <a:spcPts val="1000"/>
              </a:spcBef>
              <a:buClr>
                <a:schemeClr val="bg2">
                  <a:lumMod val="40000"/>
                  <a:lumOff val="60000"/>
                </a:schemeClr>
              </a:buClr>
              <a:buSzPct val="80000"/>
              <a:buFont typeface="Wingdings 3" charset="2"/>
              <a:buChar char=""/>
            </a:pPr>
            <a:r>
              <a:rPr lang="en-US" sz="2400" dirty="0">
                <a:solidFill>
                  <a:srgbClr val="FFFFFF"/>
                </a:solidFill>
                <a:latin typeface="+mj-lt"/>
                <a:ea typeface="+mj-ea"/>
                <a:cs typeface="+mj-cs"/>
              </a:rPr>
              <a:t>What big eyes you have!</a:t>
            </a:r>
            <a:endParaRPr lang="en-US">
              <a:ea typeface="+mj-ea"/>
              <a:cs typeface="+mj-cs"/>
            </a:endParaRPr>
          </a:p>
          <a:p>
            <a:pPr defTabSz="457200">
              <a:lnSpc>
                <a:spcPct val="90000"/>
              </a:lnSpc>
              <a:spcBef>
                <a:spcPts val="1000"/>
              </a:spcBef>
              <a:buClr>
                <a:schemeClr val="bg2">
                  <a:lumMod val="40000"/>
                  <a:lumOff val="60000"/>
                </a:schemeClr>
              </a:buClr>
              <a:buSzPct val="80000"/>
              <a:buFont typeface="Wingdings 3" charset="2"/>
              <a:buChar char=""/>
            </a:pPr>
            <a:endParaRPr lang="en-US" sz="2000" dirty="0">
              <a:solidFill>
                <a:srgbClr val="FFFFFF"/>
              </a:solidFill>
              <a:latin typeface="+mj-lt"/>
              <a:ea typeface="+mj-ea"/>
              <a:cs typeface="+mj-cs"/>
            </a:endParaRPr>
          </a:p>
          <a:p>
            <a:pPr defTabSz="457200">
              <a:lnSpc>
                <a:spcPct val="90000"/>
              </a:lnSpc>
              <a:spcBef>
                <a:spcPts val="1000"/>
              </a:spcBef>
              <a:buClr>
                <a:schemeClr val="bg2">
                  <a:lumMod val="40000"/>
                  <a:lumOff val="60000"/>
                </a:schemeClr>
              </a:buClr>
              <a:buSzPct val="80000"/>
              <a:buFont typeface="Wingdings 3" charset="2"/>
              <a:buChar char=""/>
            </a:pPr>
            <a:r>
              <a:rPr lang="en-US" sz="2000" dirty="0">
                <a:solidFill>
                  <a:srgbClr val="FFFFFF"/>
                </a:solidFill>
                <a:latin typeface="+mj-lt"/>
                <a:ea typeface="+mj-ea"/>
                <a:cs typeface="+mj-cs"/>
              </a:rPr>
              <a:t>You need to learn to adapt to your new eyes, Can you do it?</a:t>
            </a:r>
          </a:p>
          <a:p>
            <a:pPr defTabSz="457200">
              <a:lnSpc>
                <a:spcPct val="90000"/>
              </a:lnSpc>
              <a:spcBef>
                <a:spcPts val="1000"/>
              </a:spcBef>
              <a:buClr>
                <a:schemeClr val="bg2">
                  <a:lumMod val="40000"/>
                  <a:lumOff val="60000"/>
                </a:schemeClr>
              </a:buClr>
              <a:buSzPct val="80000"/>
              <a:buFont typeface="Wingdings 3" charset="2"/>
              <a:buChar char=""/>
            </a:pPr>
            <a:endParaRPr lang="en-US" sz="2000" dirty="0">
              <a:solidFill>
                <a:srgbClr val="FFFFFF"/>
              </a:solidFill>
              <a:latin typeface="+mj-lt"/>
              <a:ea typeface="+mj-ea"/>
              <a:cs typeface="+mj-cs"/>
            </a:endParaRPr>
          </a:p>
          <a:p>
            <a:pPr marL="342900" indent="-342900" defTabSz="457200">
              <a:lnSpc>
                <a:spcPct val="90000"/>
              </a:lnSpc>
              <a:spcBef>
                <a:spcPts val="1000"/>
              </a:spcBef>
              <a:buClr>
                <a:schemeClr val="bg2">
                  <a:lumMod val="40000"/>
                  <a:lumOff val="60000"/>
                </a:schemeClr>
              </a:buClr>
              <a:buSzPct val="80000"/>
              <a:buFont typeface="Wingdings 3" charset="2"/>
              <a:buChar char=""/>
            </a:pPr>
            <a:r>
              <a:rPr lang="en-US" sz="2000" dirty="0">
                <a:solidFill>
                  <a:srgbClr val="FFFFFF"/>
                </a:solidFill>
                <a:latin typeface="+mj-lt"/>
                <a:ea typeface="+mj-ea"/>
                <a:cs typeface="+mj-cs"/>
              </a:rPr>
              <a:t>Take the toilet paper eyes and hold them with one hand up to your face.  </a:t>
            </a:r>
          </a:p>
          <a:p>
            <a:pPr marL="342900" indent="-342900" defTabSz="457200">
              <a:lnSpc>
                <a:spcPct val="90000"/>
              </a:lnSpc>
              <a:spcBef>
                <a:spcPts val="1000"/>
              </a:spcBef>
              <a:buClr>
                <a:schemeClr val="bg2">
                  <a:lumMod val="40000"/>
                  <a:lumOff val="60000"/>
                </a:schemeClr>
              </a:buClr>
              <a:buSzPct val="80000"/>
              <a:buFont typeface="Wingdings 3" charset="2"/>
              <a:buChar char=""/>
            </a:pPr>
            <a:r>
              <a:rPr lang="en-US" sz="2000" dirty="0">
                <a:solidFill>
                  <a:srgbClr val="FFFFFF"/>
                </a:solidFill>
                <a:latin typeface="+mj-lt"/>
                <a:ea typeface="+mj-ea"/>
                <a:cs typeface="+mj-cs"/>
              </a:rPr>
              <a:t>Using your other hand, take a clothespin and try to drop it into the cup without adjusting the toilet paper eyes.</a:t>
            </a:r>
          </a:p>
          <a:p>
            <a:pPr marL="342900" indent="-342900" defTabSz="457200">
              <a:lnSpc>
                <a:spcPct val="90000"/>
              </a:lnSpc>
              <a:spcBef>
                <a:spcPts val="1000"/>
              </a:spcBef>
              <a:buClr>
                <a:schemeClr val="bg2">
                  <a:lumMod val="40000"/>
                  <a:lumOff val="60000"/>
                </a:schemeClr>
              </a:buClr>
              <a:buSzPct val="80000"/>
              <a:buFont typeface="Wingdings 3" charset="2"/>
              <a:buChar char=""/>
            </a:pPr>
            <a:r>
              <a:rPr lang="en-US" sz="2000" dirty="0">
                <a:solidFill>
                  <a:srgbClr val="FFFFFF"/>
                </a:solidFill>
                <a:latin typeface="+mj-lt"/>
                <a:ea typeface="+mj-ea"/>
                <a:cs typeface="+mj-cs"/>
              </a:rPr>
              <a:t>Were you able to adapt? ______________________</a:t>
            </a:r>
          </a:p>
          <a:p>
            <a:pPr marL="342900" indent="-342900" defTabSz="457200">
              <a:lnSpc>
                <a:spcPct val="90000"/>
              </a:lnSpc>
              <a:spcBef>
                <a:spcPts val="1000"/>
              </a:spcBef>
              <a:buClr>
                <a:schemeClr val="bg2">
                  <a:lumMod val="40000"/>
                  <a:lumOff val="60000"/>
                </a:schemeClr>
              </a:buClr>
              <a:buSzPct val="80000"/>
              <a:buFont typeface="Wingdings 3" charset="2"/>
              <a:buChar char=""/>
            </a:pPr>
            <a:r>
              <a:rPr lang="en-US" sz="2000" dirty="0">
                <a:solidFill>
                  <a:srgbClr val="FFFFFF"/>
                </a:solidFill>
                <a:latin typeface="+mj-lt"/>
                <a:ea typeface="+mj-ea"/>
                <a:cs typeface="+mj-cs"/>
              </a:rPr>
              <a:t>Did you get better with each try, why or why not? ______________________________________________</a:t>
            </a:r>
          </a:p>
          <a:p>
            <a:pPr marL="800100" lvl="1" indent="-342900" defTabSz="457200">
              <a:lnSpc>
                <a:spcPct val="90000"/>
              </a:lnSpc>
              <a:spcBef>
                <a:spcPts val="1000"/>
              </a:spcBef>
              <a:buClr>
                <a:schemeClr val="bg2">
                  <a:lumMod val="40000"/>
                  <a:lumOff val="60000"/>
                </a:schemeClr>
              </a:buClr>
              <a:buSzPct val="80000"/>
              <a:buFont typeface="Wingdings 3" charset="2"/>
              <a:buChar char=""/>
            </a:pPr>
            <a:r>
              <a:rPr lang="en-US" sz="2000" dirty="0">
                <a:solidFill>
                  <a:srgbClr val="FFFFFF"/>
                </a:solidFill>
                <a:latin typeface="+mj-lt"/>
                <a:ea typeface="+mj-ea"/>
                <a:cs typeface="+mj-cs"/>
              </a:rPr>
              <a:t>Amount that made it into the cup on:</a:t>
            </a:r>
          </a:p>
          <a:p>
            <a:pPr marL="1257300" lvl="2" indent="-342900" defTabSz="457200">
              <a:lnSpc>
                <a:spcPct val="90000"/>
              </a:lnSpc>
              <a:spcBef>
                <a:spcPts val="1000"/>
              </a:spcBef>
              <a:buClr>
                <a:schemeClr val="bg2">
                  <a:lumMod val="40000"/>
                  <a:lumOff val="60000"/>
                </a:schemeClr>
              </a:buClr>
              <a:buSzPct val="80000"/>
              <a:buFont typeface="Wingdings 3" charset="2"/>
              <a:buChar char=""/>
            </a:pPr>
            <a:r>
              <a:rPr lang="en-US" sz="2000" dirty="0">
                <a:solidFill>
                  <a:srgbClr val="FFFFFF"/>
                </a:solidFill>
                <a:latin typeface="+mj-lt"/>
                <a:ea typeface="+mj-ea"/>
                <a:cs typeface="+mj-cs"/>
              </a:rPr>
              <a:t>Try #1: ______</a:t>
            </a:r>
          </a:p>
          <a:p>
            <a:pPr marL="1257300" lvl="2" indent="-342900" defTabSz="457200">
              <a:lnSpc>
                <a:spcPct val="90000"/>
              </a:lnSpc>
              <a:spcBef>
                <a:spcPts val="1000"/>
              </a:spcBef>
              <a:buClr>
                <a:schemeClr val="bg2">
                  <a:lumMod val="40000"/>
                  <a:lumOff val="60000"/>
                </a:schemeClr>
              </a:buClr>
              <a:buSzPct val="80000"/>
              <a:buFont typeface="Wingdings 3" charset="2"/>
              <a:buChar char=""/>
            </a:pPr>
            <a:r>
              <a:rPr lang="en-US" sz="2000" dirty="0">
                <a:solidFill>
                  <a:srgbClr val="FFFFFF"/>
                </a:solidFill>
                <a:latin typeface="+mj-lt"/>
                <a:ea typeface="+mj-ea"/>
                <a:cs typeface="+mj-cs"/>
              </a:rPr>
              <a:t>Try #2 _______</a:t>
            </a:r>
          </a:p>
          <a:p>
            <a:pPr marL="1257300" lvl="2" indent="-342900" defTabSz="457200">
              <a:lnSpc>
                <a:spcPct val="90000"/>
              </a:lnSpc>
              <a:spcBef>
                <a:spcPts val="1000"/>
              </a:spcBef>
              <a:buClr>
                <a:schemeClr val="bg2">
                  <a:lumMod val="40000"/>
                  <a:lumOff val="60000"/>
                </a:schemeClr>
              </a:buClr>
              <a:buSzPct val="80000"/>
              <a:buFont typeface="Wingdings 3" charset="2"/>
              <a:buChar char=""/>
            </a:pPr>
            <a:r>
              <a:rPr lang="en-US" sz="2000" dirty="0">
                <a:solidFill>
                  <a:srgbClr val="FFFFFF"/>
                </a:solidFill>
                <a:latin typeface="+mj-lt"/>
                <a:ea typeface="+mj-ea"/>
                <a:cs typeface="+mj-cs"/>
              </a:rPr>
              <a:t>Try #3 _______</a:t>
            </a:r>
          </a:p>
          <a:p>
            <a:pPr marL="1257300" lvl="2" indent="-342900" defTabSz="457200">
              <a:lnSpc>
                <a:spcPct val="90000"/>
              </a:lnSpc>
              <a:spcBef>
                <a:spcPts val="1000"/>
              </a:spcBef>
              <a:buClr>
                <a:schemeClr val="bg2">
                  <a:lumMod val="40000"/>
                  <a:lumOff val="60000"/>
                </a:schemeClr>
              </a:buClr>
              <a:buSzPct val="80000"/>
              <a:buFont typeface="Wingdings 3" charset="2"/>
              <a:buChar char=""/>
            </a:pPr>
            <a:endParaRPr lang="en-US" sz="1000">
              <a:solidFill>
                <a:srgbClr val="FFFFFF"/>
              </a:solidFill>
              <a:latin typeface="+mj-lt"/>
              <a:ea typeface="+mj-ea"/>
              <a:cs typeface="+mj-cs"/>
            </a:endParaRPr>
          </a:p>
        </p:txBody>
      </p:sp>
      <p:sp>
        <p:nvSpPr>
          <p:cNvPr id="22"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4" name="Picture 3" descr="A cat in a bag">
            <a:extLst>
              <a:ext uri="{FF2B5EF4-FFF2-40B4-BE49-F238E27FC236}">
                <a16:creationId xmlns:a16="http://schemas.microsoft.com/office/drawing/2014/main" id="{C526C14A-3FFF-76DF-A93D-75162DF845DE}"/>
              </a:ext>
            </a:extLst>
          </p:cNvPr>
          <p:cNvPicPr>
            <a:picLocks noChangeAspect="1"/>
          </p:cNvPicPr>
          <p:nvPr/>
        </p:nvPicPr>
        <p:blipFill rotWithShape="1">
          <a:blip r:embed="rId7"/>
          <a:srcRect l="28594" r="23168" b="-4"/>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Tree>
    <p:extLst>
      <p:ext uri="{BB962C8B-B14F-4D97-AF65-F5344CB8AC3E}">
        <p14:creationId xmlns:p14="http://schemas.microsoft.com/office/powerpoint/2010/main" val="2884934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2"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4" name="Freeform: Shape 23">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sp>
        <p:nvSpPr>
          <p:cNvPr id="26" name="Rectangle 25">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4" name="Group 3">
            <a:extLst>
              <a:ext uri="{FF2B5EF4-FFF2-40B4-BE49-F238E27FC236}">
                <a16:creationId xmlns:a16="http://schemas.microsoft.com/office/drawing/2014/main" id="{A34F887B-6EAA-EFD3-166D-C9583BFF74FD}"/>
              </a:ext>
            </a:extLst>
          </p:cNvPr>
          <p:cNvGrpSpPr/>
          <p:nvPr/>
        </p:nvGrpSpPr>
        <p:grpSpPr>
          <a:xfrm>
            <a:off x="-642" y="189877"/>
            <a:ext cx="12244064" cy="6558597"/>
            <a:chOff x="-642" y="189877"/>
            <a:chExt cx="12244064" cy="6558597"/>
          </a:xfrm>
        </p:grpSpPr>
        <p:pic>
          <p:nvPicPr>
            <p:cNvPr id="3" name="Online Media 2" title="How do Whales, Penguins, and Polar Bears Keep Warm?">
              <a:hlinkClick r:id="" action="ppaction://media"/>
              <a:extLst>
                <a:ext uri="{FF2B5EF4-FFF2-40B4-BE49-F238E27FC236}">
                  <a16:creationId xmlns:a16="http://schemas.microsoft.com/office/drawing/2014/main" id="{A40ED8D0-C3A0-5F8A-2311-FF3A8434FA78}"/>
                </a:ext>
              </a:extLst>
            </p:cNvPr>
            <p:cNvPicPr>
              <a:picLocks noRot="1" noChangeAspect="1"/>
            </p:cNvPicPr>
            <p:nvPr>
              <a:videoFile r:link="rId1"/>
            </p:nvPr>
          </p:nvPicPr>
          <p:blipFill>
            <a:blip r:embed="rId7"/>
            <a:stretch>
              <a:fillRect/>
            </a:stretch>
          </p:blipFill>
          <p:spPr>
            <a:xfrm>
              <a:off x="5506878" y="1160438"/>
              <a:ext cx="6736544" cy="5161711"/>
            </a:xfrm>
            <a:prstGeom prst="rect">
              <a:avLst/>
            </a:prstGeom>
            <a:effectLst/>
          </p:spPr>
        </p:pic>
        <p:sp>
          <p:nvSpPr>
            <p:cNvPr id="2" name="TextBox 1">
              <a:extLst>
                <a:ext uri="{FF2B5EF4-FFF2-40B4-BE49-F238E27FC236}">
                  <a16:creationId xmlns:a16="http://schemas.microsoft.com/office/drawing/2014/main" id="{9008C207-70D4-74A5-E485-D72ACE300B1C}"/>
                </a:ext>
              </a:extLst>
            </p:cNvPr>
            <p:cNvSpPr txBox="1"/>
            <p:nvPr/>
          </p:nvSpPr>
          <p:spPr>
            <a:xfrm>
              <a:off x="-642" y="189877"/>
              <a:ext cx="5415688" cy="6558597"/>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defTabSz="457200">
                <a:lnSpc>
                  <a:spcPct val="90000"/>
                </a:lnSpc>
                <a:spcBef>
                  <a:spcPts val="1000"/>
                </a:spcBef>
                <a:buClr>
                  <a:schemeClr val="bg2">
                    <a:lumMod val="40000"/>
                    <a:lumOff val="60000"/>
                  </a:schemeClr>
                </a:buClr>
                <a:buSzPct val="80000"/>
                <a:buFont typeface="Wingdings 3" charset="2"/>
                <a:buChar char=""/>
              </a:pPr>
              <a:r>
                <a:rPr lang="en-US" sz="3200" dirty="0">
                  <a:solidFill>
                    <a:srgbClr val="EBEBEB"/>
                  </a:solidFill>
                  <a:latin typeface="+mj-lt"/>
                  <a:ea typeface="+mj-ea"/>
                  <a:cs typeface="+mj-cs"/>
                </a:rPr>
                <a:t>Pass the Blubber Please!</a:t>
              </a:r>
            </a:p>
            <a:p>
              <a:pPr defTabSz="457200">
                <a:lnSpc>
                  <a:spcPct val="90000"/>
                </a:lnSpc>
                <a:spcBef>
                  <a:spcPts val="1000"/>
                </a:spcBef>
                <a:buClr>
                  <a:schemeClr val="bg2">
                    <a:lumMod val="40000"/>
                    <a:lumOff val="60000"/>
                  </a:schemeClr>
                </a:buClr>
                <a:buSzPct val="80000"/>
                <a:buFont typeface="Wingdings 3" charset="2"/>
                <a:buChar char=""/>
              </a:pPr>
              <a:endParaRPr lang="en-US" sz="2000" dirty="0">
                <a:solidFill>
                  <a:srgbClr val="EBEBEB"/>
                </a:solidFill>
                <a:latin typeface="+mj-lt"/>
                <a:ea typeface="+mj-ea"/>
                <a:cs typeface="+mj-cs"/>
              </a:endParaRPr>
            </a:p>
            <a:p>
              <a:pPr marL="342900" indent="-342900" defTabSz="457200">
                <a:lnSpc>
                  <a:spcPct val="90000"/>
                </a:lnSpc>
                <a:spcBef>
                  <a:spcPts val="1000"/>
                </a:spcBef>
                <a:buClr>
                  <a:schemeClr val="bg2">
                    <a:lumMod val="40000"/>
                    <a:lumOff val="60000"/>
                  </a:schemeClr>
                </a:buClr>
                <a:buSzPct val="80000"/>
                <a:buFont typeface="Wingdings 3" charset="2"/>
                <a:buChar char=""/>
              </a:pPr>
              <a:r>
                <a:rPr lang="en-US" sz="2000" dirty="0">
                  <a:solidFill>
                    <a:srgbClr val="EBEBEB"/>
                  </a:solidFill>
                  <a:latin typeface="+mj-lt"/>
                  <a:ea typeface="+mj-ea"/>
                  <a:cs typeface="+mj-cs"/>
                </a:rPr>
                <a:t>Place your hand in the ice water and have another student time how long it takes for you to pull it out before you get cold. </a:t>
              </a:r>
            </a:p>
            <a:p>
              <a:pPr marL="800100" lvl="1" indent="-342900" defTabSz="457200">
                <a:lnSpc>
                  <a:spcPct val="90000"/>
                </a:lnSpc>
                <a:spcBef>
                  <a:spcPts val="1000"/>
                </a:spcBef>
                <a:buClr>
                  <a:srgbClr val="F7F7F7"/>
                </a:buClr>
                <a:buSzPct val="80000"/>
                <a:buFont typeface="Wingdings 3" charset="2"/>
                <a:buChar char=""/>
              </a:pPr>
              <a:r>
                <a:rPr lang="en-US" sz="2000" dirty="0">
                  <a:solidFill>
                    <a:srgbClr val="EBEBEB"/>
                  </a:solidFill>
                  <a:latin typeface="+mj-lt"/>
                  <a:ea typeface="+mj-ea"/>
                  <a:cs typeface="+mj-cs"/>
                </a:rPr>
                <a:t>Time: _____</a:t>
              </a:r>
            </a:p>
            <a:p>
              <a:pPr marL="342900" indent="-342900" defTabSz="457200">
                <a:lnSpc>
                  <a:spcPct val="90000"/>
                </a:lnSpc>
                <a:spcBef>
                  <a:spcPts val="1000"/>
                </a:spcBef>
                <a:buClr>
                  <a:schemeClr val="bg2">
                    <a:lumMod val="40000"/>
                    <a:lumOff val="60000"/>
                  </a:schemeClr>
                </a:buClr>
                <a:buSzPct val="80000"/>
                <a:buFont typeface="Wingdings 3" charset="2"/>
                <a:buChar char=""/>
              </a:pPr>
              <a:r>
                <a:rPr lang="en-US" sz="2000" dirty="0">
                  <a:solidFill>
                    <a:srgbClr val="EBEBEB"/>
                  </a:solidFill>
                  <a:latin typeface="+mj-lt"/>
                  <a:ea typeface="+mj-ea"/>
                  <a:cs typeface="+mj-cs"/>
                </a:rPr>
                <a:t>On your second try, add Blubber by placing your hand in the baggy that is full of Crisco oil.</a:t>
              </a:r>
            </a:p>
            <a:p>
              <a:pPr marL="342900" indent="-342900" defTabSz="457200">
                <a:lnSpc>
                  <a:spcPct val="90000"/>
                </a:lnSpc>
                <a:spcBef>
                  <a:spcPts val="1000"/>
                </a:spcBef>
                <a:buClr>
                  <a:schemeClr val="bg2">
                    <a:lumMod val="40000"/>
                    <a:lumOff val="60000"/>
                  </a:schemeClr>
                </a:buClr>
                <a:buSzPct val="80000"/>
                <a:buFont typeface="Wingdings 3" charset="2"/>
                <a:buChar char=""/>
              </a:pPr>
              <a:r>
                <a:rPr lang="en-US" sz="2000" dirty="0">
                  <a:solidFill>
                    <a:srgbClr val="EBEBEB"/>
                  </a:solidFill>
                  <a:latin typeface="+mj-lt"/>
                  <a:ea typeface="+mj-ea"/>
                  <a:cs typeface="+mj-cs"/>
                </a:rPr>
                <a:t>Now place your hand into the ice water and have a second student time how long it takes for your hand to get cold.</a:t>
              </a:r>
            </a:p>
            <a:p>
              <a:pPr marL="800100" lvl="1" indent="-342900" defTabSz="457200">
                <a:lnSpc>
                  <a:spcPct val="90000"/>
                </a:lnSpc>
                <a:spcBef>
                  <a:spcPts val="1000"/>
                </a:spcBef>
                <a:buClr>
                  <a:srgbClr val="F7F7F7"/>
                </a:buClr>
                <a:buSzPct val="80000"/>
                <a:buFont typeface="Wingdings 3" charset="2"/>
                <a:buChar char=""/>
              </a:pPr>
              <a:r>
                <a:rPr lang="en-US" sz="2000" dirty="0">
                  <a:solidFill>
                    <a:srgbClr val="EBEBEB"/>
                  </a:solidFill>
                  <a:latin typeface="+mj-lt"/>
                  <a:ea typeface="+mj-ea"/>
                  <a:cs typeface="+mj-cs"/>
                </a:rPr>
                <a:t>Time: ____</a:t>
              </a:r>
            </a:p>
            <a:p>
              <a:pPr marL="342900" indent="-342900" defTabSz="457200">
                <a:lnSpc>
                  <a:spcPct val="90000"/>
                </a:lnSpc>
                <a:spcBef>
                  <a:spcPts val="1000"/>
                </a:spcBef>
                <a:buClr>
                  <a:schemeClr val="bg2">
                    <a:lumMod val="40000"/>
                    <a:lumOff val="60000"/>
                  </a:schemeClr>
                </a:buClr>
                <a:buSzPct val="80000"/>
                <a:buFont typeface="Wingdings 3" charset="2"/>
                <a:buChar char=""/>
              </a:pPr>
              <a:r>
                <a:rPr lang="en-US" sz="2000" dirty="0">
                  <a:solidFill>
                    <a:srgbClr val="EBEBEB"/>
                  </a:solidFill>
                  <a:latin typeface="+mj-lt"/>
                  <a:ea typeface="+mj-ea"/>
                  <a:cs typeface="+mj-cs"/>
                </a:rPr>
                <a:t>Did the time change between try 1 and try 2? If so, why or why not? _____</a:t>
              </a:r>
            </a:p>
            <a:p>
              <a:pPr defTabSz="457200">
                <a:lnSpc>
                  <a:spcPct val="90000"/>
                </a:lnSpc>
                <a:spcBef>
                  <a:spcPts val="1000"/>
                </a:spcBef>
                <a:buClr>
                  <a:schemeClr val="bg2">
                    <a:lumMod val="40000"/>
                    <a:lumOff val="60000"/>
                  </a:schemeClr>
                </a:buClr>
                <a:buSzPct val="80000"/>
                <a:buFont typeface="Wingdings 3" charset="2"/>
                <a:buChar char=""/>
              </a:pPr>
              <a:endParaRPr lang="en-US" sz="1300">
                <a:solidFill>
                  <a:srgbClr val="EBEBEB"/>
                </a:solidFill>
                <a:latin typeface="+mj-lt"/>
                <a:ea typeface="+mj-ea"/>
                <a:cs typeface="+mj-cs"/>
              </a:endParaRPr>
            </a:p>
            <a:p>
              <a:pPr defTabSz="457200">
                <a:lnSpc>
                  <a:spcPct val="90000"/>
                </a:lnSpc>
                <a:spcBef>
                  <a:spcPts val="1000"/>
                </a:spcBef>
                <a:buClr>
                  <a:schemeClr val="bg2">
                    <a:lumMod val="40000"/>
                    <a:lumOff val="60000"/>
                  </a:schemeClr>
                </a:buClr>
                <a:buSzPct val="80000"/>
                <a:buFont typeface="Wingdings 3" charset="2"/>
                <a:buChar char=""/>
              </a:pPr>
              <a:endParaRPr lang="en-US" sz="1300">
                <a:solidFill>
                  <a:srgbClr val="EBEBEB"/>
                </a:solidFill>
                <a:latin typeface="+mj-lt"/>
                <a:ea typeface="+mj-ea"/>
                <a:cs typeface="+mj-cs"/>
              </a:endParaRPr>
            </a:p>
          </p:txBody>
        </p:sp>
      </p:grpSp>
    </p:spTree>
    <p:extLst>
      <p:ext uri="{BB962C8B-B14F-4D97-AF65-F5344CB8AC3E}">
        <p14:creationId xmlns:p14="http://schemas.microsoft.com/office/powerpoint/2010/main" val="2017029785"/>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7" name="Picture 26">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9" name="Oval 28">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1" name="Picture 30">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3" name="Picture 32">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35" name="Rectangle 34">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7" name="Rectangle 36">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9"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8375" y="-1573"/>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3" name="Picture 3" descr="Most kangaroos are left-handed, study finds">
            <a:extLst>
              <a:ext uri="{FF2B5EF4-FFF2-40B4-BE49-F238E27FC236}">
                <a16:creationId xmlns:a16="http://schemas.microsoft.com/office/drawing/2014/main" id="{0A22AFE7-1582-4FC5-5A83-EC425032EA47}"/>
              </a:ext>
            </a:extLst>
          </p:cNvPr>
          <p:cNvPicPr>
            <a:picLocks noChangeAspect="1"/>
          </p:cNvPicPr>
          <p:nvPr/>
        </p:nvPicPr>
        <p:blipFill rotWithShape="1">
          <a:blip r:embed="rId7"/>
          <a:srcRect l="26500" r="28177"/>
          <a:stretch/>
        </p:blipFill>
        <p:spPr>
          <a:xfrm>
            <a:off x="3" y="10"/>
            <a:ext cx="4973099" cy="685799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p:spPr>
      </p:pic>
      <p:sp>
        <p:nvSpPr>
          <p:cNvPr id="41" name="Rectangle 40">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extBox 1">
            <a:extLst>
              <a:ext uri="{FF2B5EF4-FFF2-40B4-BE49-F238E27FC236}">
                <a16:creationId xmlns:a16="http://schemas.microsoft.com/office/drawing/2014/main" id="{9008C207-70D4-74A5-E485-D72ACE300B1C}"/>
              </a:ext>
            </a:extLst>
          </p:cNvPr>
          <p:cNvSpPr txBox="1"/>
          <p:nvPr/>
        </p:nvSpPr>
        <p:spPr>
          <a:xfrm>
            <a:off x="4973739" y="566393"/>
            <a:ext cx="7212213" cy="5831907"/>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defTabSz="457200">
              <a:spcBef>
                <a:spcPts val="1000"/>
              </a:spcBef>
              <a:buClr>
                <a:schemeClr val="bg2">
                  <a:lumMod val="40000"/>
                  <a:lumOff val="60000"/>
                </a:schemeClr>
              </a:buClr>
              <a:buSzPct val="80000"/>
              <a:buFont typeface="Wingdings 3" charset="2"/>
              <a:buChar char=""/>
            </a:pPr>
            <a:r>
              <a:rPr lang="en-US" sz="2800" dirty="0">
                <a:latin typeface="+mj-lt"/>
                <a:ea typeface="+mj-ea"/>
                <a:cs typeface="+mj-cs"/>
              </a:rPr>
              <a:t>What's the Scoop? Gloves and spoon</a:t>
            </a:r>
          </a:p>
          <a:p>
            <a:pPr defTabSz="457200">
              <a:spcBef>
                <a:spcPts val="1000"/>
              </a:spcBef>
              <a:buClr>
                <a:srgbClr val="8AD0D6"/>
              </a:buClr>
              <a:buSzPct val="80000"/>
            </a:pPr>
            <a:endParaRPr lang="en-US" sz="2800" dirty="0">
              <a:latin typeface="+mj-lt"/>
              <a:ea typeface="+mj-ea"/>
              <a:cs typeface="+mj-cs"/>
            </a:endParaRPr>
          </a:p>
          <a:p>
            <a:pPr marL="342900" indent="-342900" defTabSz="457200">
              <a:spcBef>
                <a:spcPts val="1000"/>
              </a:spcBef>
              <a:buClr>
                <a:schemeClr val="bg2">
                  <a:lumMod val="40000"/>
                  <a:lumOff val="60000"/>
                </a:schemeClr>
              </a:buClr>
              <a:buSzPct val="80000"/>
              <a:buFont typeface="Wingdings 3" charset="2"/>
              <a:buChar char=""/>
            </a:pPr>
            <a:r>
              <a:rPr lang="en-US" sz="2400" dirty="0">
                <a:latin typeface="+mj-lt"/>
                <a:ea typeface="+mj-ea"/>
                <a:cs typeface="+mj-cs"/>
              </a:rPr>
              <a:t>Place one hand in the rubber spoon glove. (ONLY ONE GLOVE!)</a:t>
            </a:r>
          </a:p>
          <a:p>
            <a:pPr marL="342900" indent="-342900" defTabSz="457200">
              <a:spcBef>
                <a:spcPts val="1000"/>
              </a:spcBef>
              <a:buClr>
                <a:schemeClr val="bg2">
                  <a:lumMod val="40000"/>
                  <a:lumOff val="60000"/>
                </a:schemeClr>
              </a:buClr>
              <a:buSzPct val="80000"/>
              <a:buFont typeface="Wingdings 3" charset="2"/>
              <a:buChar char=""/>
            </a:pPr>
            <a:r>
              <a:rPr lang="en-US" sz="2400" dirty="0">
                <a:latin typeface="+mj-lt"/>
                <a:ea typeface="+mj-ea"/>
                <a:cs typeface="+mj-cs"/>
              </a:rPr>
              <a:t>Try to adapt to your new hand and scoop up as many marbles you can get. </a:t>
            </a:r>
          </a:p>
          <a:p>
            <a:pPr marL="800100" lvl="1" indent="-342900" defTabSz="457200">
              <a:spcBef>
                <a:spcPts val="1000"/>
              </a:spcBef>
              <a:buClr>
                <a:schemeClr val="bg2">
                  <a:lumMod val="40000"/>
                  <a:lumOff val="60000"/>
                </a:schemeClr>
              </a:buClr>
              <a:buSzPct val="80000"/>
              <a:buFont typeface="Wingdings 3" charset="2"/>
              <a:buChar char=""/>
            </a:pPr>
            <a:r>
              <a:rPr lang="en-US" sz="2400" dirty="0">
                <a:latin typeface="+mj-lt"/>
                <a:ea typeface="+mj-ea"/>
                <a:cs typeface="+mj-cs"/>
              </a:rPr>
              <a:t>Amount on try #1 ____</a:t>
            </a:r>
          </a:p>
          <a:p>
            <a:pPr marL="800100" lvl="1" indent="-342900" defTabSz="457200">
              <a:spcBef>
                <a:spcPts val="1000"/>
              </a:spcBef>
              <a:buClr>
                <a:schemeClr val="bg2">
                  <a:lumMod val="40000"/>
                  <a:lumOff val="60000"/>
                </a:schemeClr>
              </a:buClr>
              <a:buSzPct val="80000"/>
              <a:buFont typeface="Wingdings 3" charset="2"/>
              <a:buChar char=""/>
            </a:pPr>
            <a:r>
              <a:rPr lang="en-US" sz="2400" dirty="0">
                <a:latin typeface="+mj-lt"/>
                <a:ea typeface="+mj-ea"/>
                <a:cs typeface="+mj-cs"/>
              </a:rPr>
              <a:t>Amount on try #2_____</a:t>
            </a:r>
          </a:p>
          <a:p>
            <a:pPr marL="800100" lvl="1" indent="-342900" defTabSz="457200">
              <a:spcBef>
                <a:spcPts val="1000"/>
              </a:spcBef>
              <a:buClr>
                <a:schemeClr val="bg2">
                  <a:lumMod val="40000"/>
                  <a:lumOff val="60000"/>
                </a:schemeClr>
              </a:buClr>
              <a:buSzPct val="80000"/>
              <a:buFont typeface="Wingdings 3" charset="2"/>
              <a:buChar char=""/>
            </a:pPr>
            <a:r>
              <a:rPr lang="en-US" sz="2400" dirty="0">
                <a:latin typeface="+mj-lt"/>
                <a:ea typeface="+mj-ea"/>
                <a:cs typeface="+mj-cs"/>
              </a:rPr>
              <a:t>Amount on try #3 _____</a:t>
            </a:r>
          </a:p>
          <a:p>
            <a:pPr marL="342900" indent="-342900" defTabSz="457200">
              <a:spcBef>
                <a:spcPts val="1000"/>
              </a:spcBef>
              <a:buClr>
                <a:schemeClr val="bg2">
                  <a:lumMod val="40000"/>
                  <a:lumOff val="60000"/>
                </a:schemeClr>
              </a:buClr>
              <a:buSzPct val="80000"/>
              <a:buFont typeface="Wingdings 3" charset="2"/>
              <a:buChar char=""/>
            </a:pPr>
            <a:r>
              <a:rPr lang="en-US" sz="2400" dirty="0">
                <a:latin typeface="+mj-lt"/>
                <a:ea typeface="+mj-ea"/>
                <a:cs typeface="+mj-cs"/>
              </a:rPr>
              <a:t>What did you notice __________________</a:t>
            </a:r>
          </a:p>
        </p:txBody>
      </p:sp>
    </p:spTree>
    <p:extLst>
      <p:ext uri="{BB962C8B-B14F-4D97-AF65-F5344CB8AC3E}">
        <p14:creationId xmlns:p14="http://schemas.microsoft.com/office/powerpoint/2010/main" val="870347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DC327-9E8A-54E2-8356-255BC1FDC3B0}"/>
              </a:ext>
            </a:extLst>
          </p:cNvPr>
          <p:cNvSpPr>
            <a:spLocks noGrp="1"/>
          </p:cNvSpPr>
          <p:nvPr>
            <p:ph type="title"/>
          </p:nvPr>
        </p:nvSpPr>
        <p:spPr/>
        <p:txBody>
          <a:bodyPr/>
          <a:lstStyle/>
          <a:p>
            <a:r>
              <a:rPr lang="en-US" dirty="0"/>
              <a:t>Directions: Mimicry</a:t>
            </a:r>
          </a:p>
        </p:txBody>
      </p:sp>
      <p:sp>
        <p:nvSpPr>
          <p:cNvPr id="3" name="Content Placeholder 2">
            <a:extLst>
              <a:ext uri="{FF2B5EF4-FFF2-40B4-BE49-F238E27FC236}">
                <a16:creationId xmlns:a16="http://schemas.microsoft.com/office/drawing/2014/main" id="{823F53EF-946D-64F3-66FB-DA7AE67CB19E}"/>
              </a:ext>
            </a:extLst>
          </p:cNvPr>
          <p:cNvSpPr>
            <a:spLocks noGrp="1"/>
          </p:cNvSpPr>
          <p:nvPr>
            <p:ph idx="1"/>
          </p:nvPr>
        </p:nvSpPr>
        <p:spPr/>
        <p:txBody>
          <a:bodyPr vert="horz" lIns="91440" tIns="45720" rIns="91440" bIns="45720" rtlCol="0" anchor="t">
            <a:normAutofit/>
          </a:bodyPr>
          <a:lstStyle/>
          <a:p>
            <a:r>
              <a:rPr lang="en-US" dirty="0"/>
              <a:t>Mimicry- you will need Spirit, Coke, and Seltzer water, Dixie cups. </a:t>
            </a:r>
          </a:p>
          <a:p>
            <a:pPr lvl="1">
              <a:buClr>
                <a:srgbClr val="8AD0D6"/>
              </a:buClr>
            </a:pPr>
            <a:r>
              <a:rPr lang="en-US" dirty="0"/>
              <a:t>Fill cup A up with Spirit- have the students take a drink and observe what it taste like.</a:t>
            </a:r>
          </a:p>
          <a:p>
            <a:pPr lvl="1">
              <a:buClr>
                <a:srgbClr val="8AD0D6"/>
              </a:buClr>
            </a:pPr>
            <a:r>
              <a:rPr lang="en-US" dirty="0"/>
              <a:t>Fill cup B up with Seltzer water- again, have students take a drink and observe the differences</a:t>
            </a:r>
          </a:p>
          <a:p>
            <a:pPr lvl="1">
              <a:buClr>
                <a:srgbClr val="8AD0D6"/>
              </a:buClr>
            </a:pPr>
            <a:r>
              <a:rPr lang="en-US" dirty="0"/>
              <a:t>Fill cup C up with Coke and cup D up with either seltzer water or Spirit. </a:t>
            </a:r>
          </a:p>
          <a:p>
            <a:pPr lvl="1">
              <a:buClr>
                <a:srgbClr val="8AD0D6"/>
              </a:buClr>
            </a:pPr>
            <a:r>
              <a:rPr lang="en-US" dirty="0"/>
              <a:t>Students will then choose from cup C or cup D. Most will choose cup C due to the Seltzer water, thus explaining why animals stay away from some prey.</a:t>
            </a:r>
          </a:p>
        </p:txBody>
      </p:sp>
    </p:spTree>
    <p:extLst>
      <p:ext uri="{BB962C8B-B14F-4D97-AF65-F5344CB8AC3E}">
        <p14:creationId xmlns:p14="http://schemas.microsoft.com/office/powerpoint/2010/main" val="2516033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09D625-5986-2DE7-4733-FEF4C3D11B30}"/>
              </a:ext>
            </a:extLst>
          </p:cNvPr>
          <p:cNvSpPr txBox="1"/>
          <p:nvPr/>
        </p:nvSpPr>
        <p:spPr>
          <a:xfrm>
            <a:off x="618344" y="418474"/>
            <a:ext cx="10330721" cy="61863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Directions for Feathers:</a:t>
            </a:r>
          </a:p>
          <a:p>
            <a:r>
              <a:rPr lang="en-US" dirty="0"/>
              <a:t>Supplies: </a:t>
            </a:r>
            <a:r>
              <a:rPr lang="en-US" dirty="0" err="1"/>
              <a:t>constrction</a:t>
            </a:r>
            <a:r>
              <a:rPr lang="en-US" dirty="0"/>
              <a:t> paper, </a:t>
            </a:r>
            <a:r>
              <a:rPr lang="en-US" dirty="0" err="1"/>
              <a:t>paoint</a:t>
            </a:r>
            <a:r>
              <a:rPr lang="en-US" dirty="0"/>
              <a:t> brush, dropper, water, and oil</a:t>
            </a:r>
          </a:p>
          <a:p>
            <a:pPr marL="342900" indent="-342900">
              <a:buAutoNum type="arabicPeriod"/>
            </a:pPr>
            <a:r>
              <a:rPr lang="en-US" dirty="0"/>
              <a:t>Students will take one feather and paint it with oil.</a:t>
            </a:r>
          </a:p>
          <a:p>
            <a:pPr marL="342900" indent="-342900">
              <a:buAutoNum type="arabicPeriod"/>
            </a:pPr>
            <a:r>
              <a:rPr lang="en-US" dirty="0"/>
              <a:t>Students will then drop water on that feather using a dropper.</a:t>
            </a:r>
          </a:p>
          <a:p>
            <a:pPr marL="342900" indent="-342900">
              <a:buAutoNum type="arabicPeriod"/>
            </a:pPr>
            <a:r>
              <a:rPr lang="en-US" dirty="0"/>
              <a:t>They will then take another feather and drop water on it without the oil.</a:t>
            </a:r>
          </a:p>
          <a:p>
            <a:pPr marL="342900" indent="-342900">
              <a:buAutoNum type="arabicPeriod"/>
            </a:pPr>
            <a:r>
              <a:rPr lang="en-US" dirty="0"/>
              <a:t>Observe</a:t>
            </a:r>
          </a:p>
          <a:p>
            <a:pPr marL="342900" indent="-342900">
              <a:buAutoNum type="arabicPeriod"/>
            </a:pPr>
            <a:endParaRPr lang="en-US" dirty="0"/>
          </a:p>
          <a:p>
            <a:endParaRPr lang="en-US" dirty="0"/>
          </a:p>
          <a:p>
            <a:r>
              <a:rPr lang="en-US" dirty="0"/>
              <a:t>Directions for Webbed Feet or Not!</a:t>
            </a:r>
          </a:p>
          <a:p>
            <a:r>
              <a:rPr lang="en-US" dirty="0"/>
              <a:t>Supplies: plastic baggy, tub with water</a:t>
            </a:r>
          </a:p>
          <a:p>
            <a:pPr marL="342900" indent="-342900">
              <a:buAutoNum type="arabicPeriod"/>
            </a:pPr>
            <a:r>
              <a:rPr lang="en-US" dirty="0"/>
              <a:t>Students will try to "move" water with fingers and hands.</a:t>
            </a:r>
          </a:p>
          <a:p>
            <a:pPr marL="342900" indent="-342900">
              <a:buAutoNum type="arabicPeriod"/>
            </a:pPr>
            <a:r>
              <a:rPr lang="en-US" dirty="0"/>
              <a:t>Next, students will place hand in a baggy and try to "move' water again.</a:t>
            </a:r>
          </a:p>
          <a:p>
            <a:pPr marL="342900" indent="-342900">
              <a:buAutoNum type="arabicPeriod"/>
            </a:pPr>
            <a:r>
              <a:rPr lang="en-US" dirty="0"/>
              <a:t>Observe the difference</a:t>
            </a:r>
          </a:p>
          <a:p>
            <a:pPr marL="342900" indent="-342900">
              <a:buAutoNum type="arabicPeriod"/>
            </a:pPr>
            <a:endParaRPr lang="en-US" dirty="0"/>
          </a:p>
          <a:p>
            <a:pPr marL="342900" indent="-342900">
              <a:buAutoNum type="arabicPeriod"/>
            </a:pPr>
            <a:endParaRPr lang="en-US" dirty="0"/>
          </a:p>
          <a:p>
            <a:r>
              <a:rPr lang="en-US"/>
              <a:t>Directions for Sink or Float:</a:t>
            </a:r>
            <a:endParaRPr lang="en-US" dirty="0"/>
          </a:p>
          <a:p>
            <a:r>
              <a:rPr lang="en-US" dirty="0"/>
              <a:t>Supplies: Two Tubs with water, cotton balls, oil.</a:t>
            </a:r>
          </a:p>
          <a:p>
            <a:pPr marL="342900" indent="-342900">
              <a:buAutoNum type="arabicPeriod"/>
            </a:pPr>
            <a:r>
              <a:rPr lang="en-US" dirty="0"/>
              <a:t>Students will take two cotton balls.</a:t>
            </a:r>
          </a:p>
          <a:p>
            <a:pPr marL="342900" indent="-342900">
              <a:buAutoNum type="arabicPeriod"/>
            </a:pPr>
            <a:r>
              <a:rPr lang="en-US" dirty="0"/>
              <a:t>One cotton ball will be placed in tub #1</a:t>
            </a:r>
          </a:p>
          <a:p>
            <a:pPr marL="342900" indent="-342900">
              <a:buAutoNum type="arabicPeriod"/>
            </a:pPr>
            <a:r>
              <a:rPr lang="en-US" dirty="0"/>
              <a:t>The second cotton ball will be coated with oil and placed in tub #2</a:t>
            </a:r>
          </a:p>
          <a:p>
            <a:pPr marL="342900" indent="-342900">
              <a:buAutoNum type="arabicPeriod"/>
            </a:pPr>
            <a:r>
              <a:rPr lang="en-US" dirty="0"/>
              <a:t>Observe </a:t>
            </a:r>
          </a:p>
          <a:p>
            <a:endParaRPr lang="en-US" dirty="0"/>
          </a:p>
        </p:txBody>
      </p:sp>
    </p:spTree>
    <p:extLst>
      <p:ext uri="{BB962C8B-B14F-4D97-AF65-F5344CB8AC3E}">
        <p14:creationId xmlns:p14="http://schemas.microsoft.com/office/powerpoint/2010/main" val="1457591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505B78-1627-B480-FA05-F236089CEF49}"/>
              </a:ext>
            </a:extLst>
          </p:cNvPr>
          <p:cNvSpPr txBox="1"/>
          <p:nvPr/>
        </p:nvSpPr>
        <p:spPr>
          <a:xfrm>
            <a:off x="306049" y="249836"/>
            <a:ext cx="10455639" cy="67403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Directions for What Big Eyes you Have!</a:t>
            </a:r>
          </a:p>
          <a:p>
            <a:r>
              <a:rPr lang="en-US" dirty="0"/>
              <a:t>Supplies: toilet paper rolls, tape, clothes pins or paper clips, and a cup.</a:t>
            </a:r>
          </a:p>
          <a:p>
            <a:pPr marL="342900" indent="-342900">
              <a:buAutoNum type="arabicPeriod"/>
            </a:pPr>
            <a:r>
              <a:rPr lang="en-US" dirty="0"/>
              <a:t>Tape two rolls of toilet paper together.</a:t>
            </a:r>
          </a:p>
          <a:p>
            <a:pPr marL="342900" indent="-342900">
              <a:buAutoNum type="arabicPeriod"/>
            </a:pPr>
            <a:r>
              <a:rPr lang="en-US" dirty="0"/>
              <a:t>Students will hold the toilet paper eyes up to their faces using one hand.</a:t>
            </a:r>
          </a:p>
          <a:p>
            <a:pPr marL="342900" indent="-342900">
              <a:buAutoNum type="arabicPeriod"/>
            </a:pPr>
            <a:r>
              <a:rPr lang="en-US" dirty="0"/>
              <a:t>Students will use the other hand to try to drop the paper clips into the cup by adapting to their new eyes.</a:t>
            </a:r>
          </a:p>
          <a:p>
            <a:pPr marL="342900" indent="-342900">
              <a:buAutoNum type="arabicPeriod"/>
            </a:pPr>
            <a:endParaRPr lang="en-US" dirty="0"/>
          </a:p>
          <a:p>
            <a:r>
              <a:rPr lang="en-US" dirty="0"/>
              <a:t>Direction for Pass the Blubber!</a:t>
            </a:r>
          </a:p>
          <a:p>
            <a:r>
              <a:rPr lang="en-US" dirty="0"/>
              <a:t>Supplies: Tub of water, ice, Crisco (cheap brand will work), stopwatch, and  plastic baggy.</a:t>
            </a:r>
          </a:p>
          <a:p>
            <a:pPr marL="342900" indent="-342900">
              <a:buAutoNum type="arabicPeriod"/>
            </a:pPr>
            <a:r>
              <a:rPr lang="en-US" dirty="0"/>
              <a:t>Students will hold two fingers into the ice water and time how long it takes them to feel the coldness.</a:t>
            </a:r>
          </a:p>
          <a:p>
            <a:pPr marL="342900" indent="-342900">
              <a:buAutoNum type="arabicPeriod"/>
            </a:pPr>
            <a:r>
              <a:rPr lang="en-US" dirty="0"/>
              <a:t>Students will then place their hand in the baggy full of blubber and dip it into the ice water or they could coat their two fingers with the blubber.</a:t>
            </a:r>
          </a:p>
          <a:p>
            <a:pPr marL="342900" indent="-342900">
              <a:buAutoNum type="arabicPeriod"/>
            </a:pPr>
            <a:r>
              <a:rPr lang="en-US" dirty="0"/>
              <a:t>Time how long it takes for them to feel the coldness.</a:t>
            </a:r>
          </a:p>
          <a:p>
            <a:pPr marL="342900" indent="-342900">
              <a:buAutoNum type="arabicPeriod"/>
            </a:pPr>
            <a:r>
              <a:rPr lang="en-US" dirty="0"/>
              <a:t>Observe</a:t>
            </a:r>
          </a:p>
          <a:p>
            <a:pPr marL="342900" indent="-342900">
              <a:buAutoNum type="arabicPeriod"/>
            </a:pPr>
            <a:endParaRPr lang="en-US" dirty="0"/>
          </a:p>
          <a:p>
            <a:r>
              <a:rPr lang="en-US" dirty="0"/>
              <a:t>Directions for What's the Scoop?</a:t>
            </a:r>
          </a:p>
          <a:p>
            <a:r>
              <a:rPr lang="en-US" dirty="0"/>
              <a:t>Supplies: rubber gloves, plastic spoons, elbow noodles, marbles, and tape.</a:t>
            </a:r>
          </a:p>
          <a:p>
            <a:pPr marL="342900" indent="-342900">
              <a:buAutoNum type="arabicPeriod"/>
            </a:pPr>
            <a:r>
              <a:rPr lang="en-US" dirty="0"/>
              <a:t>Tape the spoons onto the fingers of the gloves.</a:t>
            </a:r>
          </a:p>
          <a:p>
            <a:pPr marL="342900" indent="-342900">
              <a:buAutoNum type="arabicPeriod"/>
            </a:pPr>
            <a:r>
              <a:rPr lang="en-US" dirty="0"/>
              <a:t>Students will put the gloves on and try to scoop up as many marbles and noodles as possible.</a:t>
            </a:r>
          </a:p>
          <a:p>
            <a:pPr marL="342900" indent="-342900">
              <a:buAutoNum type="arabicPeriod"/>
            </a:pPr>
            <a:r>
              <a:rPr lang="en-US" dirty="0"/>
              <a:t>Observe</a:t>
            </a:r>
          </a:p>
          <a:p>
            <a:pPr marL="342900" indent="-342900">
              <a:buAutoNum type="arabicPeriod"/>
            </a:pPr>
            <a:endParaRPr lang="en-US" dirty="0"/>
          </a:p>
          <a:p>
            <a:pPr marL="342900" indent="-342900">
              <a:buAutoNum type="arabicPeriod"/>
            </a:pPr>
            <a:endParaRPr lang="en-US" dirty="0"/>
          </a:p>
        </p:txBody>
      </p:sp>
    </p:spTree>
    <p:extLst>
      <p:ext uri="{BB962C8B-B14F-4D97-AF65-F5344CB8AC3E}">
        <p14:creationId xmlns:p14="http://schemas.microsoft.com/office/powerpoint/2010/main" val="436582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3"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5" name="Freeform: Shape 24">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sp>
        <p:nvSpPr>
          <p:cNvPr id="27" name="Rectangle 26">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5" name="Group 4">
            <a:extLst>
              <a:ext uri="{FF2B5EF4-FFF2-40B4-BE49-F238E27FC236}">
                <a16:creationId xmlns:a16="http://schemas.microsoft.com/office/drawing/2014/main" id="{8C19E634-BB4E-3675-E55B-2F9B9E22411E}"/>
              </a:ext>
            </a:extLst>
          </p:cNvPr>
          <p:cNvGrpSpPr/>
          <p:nvPr/>
        </p:nvGrpSpPr>
        <p:grpSpPr>
          <a:xfrm>
            <a:off x="-642" y="92119"/>
            <a:ext cx="12106654" cy="6317472"/>
            <a:chOff x="-642" y="92119"/>
            <a:chExt cx="12106654" cy="6317472"/>
          </a:xfrm>
        </p:grpSpPr>
        <p:sp>
          <p:nvSpPr>
            <p:cNvPr id="2" name="TextBox 1">
              <a:extLst>
                <a:ext uri="{FF2B5EF4-FFF2-40B4-BE49-F238E27FC236}">
                  <a16:creationId xmlns:a16="http://schemas.microsoft.com/office/drawing/2014/main" id="{9008C207-70D4-74A5-E485-D72ACE300B1C}"/>
                </a:ext>
              </a:extLst>
            </p:cNvPr>
            <p:cNvSpPr txBox="1"/>
            <p:nvPr/>
          </p:nvSpPr>
          <p:spPr>
            <a:xfrm>
              <a:off x="1236046" y="92119"/>
              <a:ext cx="4166510" cy="1622321"/>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defTabSz="457200">
                <a:spcBef>
                  <a:spcPct val="0"/>
                </a:spcBef>
                <a:spcAft>
                  <a:spcPts val="600"/>
                </a:spcAft>
              </a:pPr>
              <a:r>
                <a:rPr lang="en-US" sz="4200" b="0" i="0" kern="1200">
                  <a:solidFill>
                    <a:srgbClr val="EBEBEB"/>
                  </a:solidFill>
                  <a:latin typeface="+mj-lt"/>
                  <a:ea typeface="+mj-ea"/>
                  <a:cs typeface="+mj-cs"/>
                  <a:hlinkClick r:id="rId7"/>
                </a:rPr>
                <a:t>Mimicry</a:t>
              </a:r>
              <a:endParaRPr lang="en-US" sz="4200" b="0" i="0" kern="1200">
                <a:solidFill>
                  <a:srgbClr val="EBEBEB"/>
                </a:solidFill>
                <a:latin typeface="+mj-lt"/>
                <a:ea typeface="+mj-ea"/>
                <a:cs typeface="+mj-cs"/>
              </a:endParaRPr>
            </a:p>
            <a:p>
              <a:pPr defTabSz="457200">
                <a:spcBef>
                  <a:spcPct val="0"/>
                </a:spcBef>
                <a:spcAft>
                  <a:spcPts val="600"/>
                </a:spcAft>
              </a:pPr>
              <a:endParaRPr lang="en-US" sz="4200" b="0" i="0" kern="1200">
                <a:solidFill>
                  <a:srgbClr val="EBEBEB"/>
                </a:solidFill>
                <a:latin typeface="+mj-lt"/>
                <a:ea typeface="+mj-ea"/>
                <a:cs typeface="+mj-cs"/>
              </a:endParaRPr>
            </a:p>
            <a:p>
              <a:pPr defTabSz="457200">
                <a:spcBef>
                  <a:spcPct val="0"/>
                </a:spcBef>
                <a:spcAft>
                  <a:spcPts val="600"/>
                </a:spcAft>
              </a:pPr>
              <a:endParaRPr lang="en-US" sz="4200" b="0" i="0" kern="1200">
                <a:solidFill>
                  <a:srgbClr val="EBEBEB"/>
                </a:solidFill>
                <a:latin typeface="+mj-lt"/>
                <a:ea typeface="+mj-ea"/>
                <a:cs typeface="+mj-cs"/>
              </a:endParaRPr>
            </a:p>
          </p:txBody>
        </p:sp>
        <p:pic>
          <p:nvPicPr>
            <p:cNvPr id="3" name="Online Media 2" title="Animal Tricksters!">
              <a:hlinkClick r:id="" action="ppaction://media"/>
              <a:extLst>
                <a:ext uri="{FF2B5EF4-FFF2-40B4-BE49-F238E27FC236}">
                  <a16:creationId xmlns:a16="http://schemas.microsoft.com/office/drawing/2014/main" id="{FBE440BC-BE42-7329-42DD-E2CCCF6F1A87}"/>
                </a:ext>
              </a:extLst>
            </p:cNvPr>
            <p:cNvPicPr>
              <a:picLocks noRot="1" noChangeAspect="1"/>
            </p:cNvPicPr>
            <p:nvPr>
              <a:videoFile r:link="rId1"/>
            </p:nvPr>
          </p:nvPicPr>
          <p:blipFill>
            <a:blip r:embed="rId8"/>
            <a:stretch>
              <a:fillRect/>
            </a:stretch>
          </p:blipFill>
          <p:spPr>
            <a:xfrm>
              <a:off x="5494386" y="1147946"/>
              <a:ext cx="6611626" cy="5261645"/>
            </a:xfrm>
            <a:prstGeom prst="rect">
              <a:avLst/>
            </a:prstGeom>
            <a:effectLst/>
          </p:spPr>
        </p:pic>
        <p:sp>
          <p:nvSpPr>
            <p:cNvPr id="4" name="TextBox 3">
              <a:extLst>
                <a:ext uri="{FF2B5EF4-FFF2-40B4-BE49-F238E27FC236}">
                  <a16:creationId xmlns:a16="http://schemas.microsoft.com/office/drawing/2014/main" id="{9606099C-E580-7696-F477-7F7FB457B85F}"/>
                </a:ext>
              </a:extLst>
            </p:cNvPr>
            <p:cNvSpPr txBox="1"/>
            <p:nvPr/>
          </p:nvSpPr>
          <p:spPr>
            <a:xfrm>
              <a:off x="-642" y="1139253"/>
              <a:ext cx="5415688" cy="455991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42900" indent="-342900" defTabSz="457200">
                <a:lnSpc>
                  <a:spcPct val="90000"/>
                </a:lnSpc>
                <a:spcBef>
                  <a:spcPts val="1000"/>
                </a:spcBef>
                <a:buClr>
                  <a:schemeClr val="bg2">
                    <a:lumMod val="40000"/>
                    <a:lumOff val="60000"/>
                  </a:schemeClr>
                </a:buClr>
                <a:buSzPct val="80000"/>
                <a:buFont typeface="Wingdings 3" charset="2"/>
                <a:buChar char=""/>
              </a:pPr>
              <a:r>
                <a:rPr lang="en-US" sz="2000" dirty="0">
                  <a:solidFill>
                    <a:srgbClr val="EBEBEB"/>
                  </a:solidFill>
                  <a:latin typeface="+mj-lt"/>
                  <a:ea typeface="+mj-ea"/>
                  <a:cs typeface="+mj-cs"/>
                </a:rPr>
                <a:t>You are a predator and see  "cup A" flying around.  It looks so tasty! Take a sip! How does cup A taste? __________________________________</a:t>
              </a:r>
            </a:p>
            <a:p>
              <a:pPr marL="342900" indent="-342900" defTabSz="457200">
                <a:lnSpc>
                  <a:spcPct val="90000"/>
                </a:lnSpc>
                <a:spcBef>
                  <a:spcPts val="1000"/>
                </a:spcBef>
                <a:buClr>
                  <a:schemeClr val="bg2">
                    <a:lumMod val="40000"/>
                    <a:lumOff val="60000"/>
                  </a:schemeClr>
                </a:buClr>
                <a:buSzPct val="80000"/>
                <a:buFont typeface="Wingdings 3" charset="2"/>
                <a:buChar char=""/>
              </a:pPr>
              <a:r>
                <a:rPr lang="en-US" sz="2000" dirty="0">
                  <a:solidFill>
                    <a:srgbClr val="EBEBEB"/>
                  </a:solidFill>
                  <a:latin typeface="+mj-lt"/>
                  <a:ea typeface="+mj-ea"/>
                  <a:cs typeface="+mj-cs"/>
                </a:rPr>
                <a:t>You are flying around again and notice "cup B" It looks just like "cup A" and you're still hungry. So go for it....take a sip and fill your belly! How does cup B taste? __________________________________</a:t>
              </a:r>
            </a:p>
            <a:p>
              <a:pPr marL="342900" indent="-342900" defTabSz="457200">
                <a:lnSpc>
                  <a:spcPct val="90000"/>
                </a:lnSpc>
                <a:spcBef>
                  <a:spcPts val="1000"/>
                </a:spcBef>
                <a:buClr>
                  <a:schemeClr val="bg2">
                    <a:lumMod val="40000"/>
                    <a:lumOff val="60000"/>
                  </a:schemeClr>
                </a:buClr>
                <a:buSzPct val="80000"/>
                <a:buFont typeface="Wingdings 3" charset="2"/>
                <a:buChar char=""/>
              </a:pPr>
              <a:r>
                <a:rPr lang="en-US" sz="2000" dirty="0">
                  <a:solidFill>
                    <a:srgbClr val="EBEBEB"/>
                  </a:solidFill>
                  <a:latin typeface="+mj-lt"/>
                  <a:ea typeface="+mj-ea"/>
                  <a:cs typeface="+mj-cs"/>
                </a:rPr>
                <a:t>The next day, you see two possible prey.  One possible meal looks just like cup A and cup B. The other possible meal looks totally different. Which prey will you choose and why? ___________________________________</a:t>
              </a:r>
            </a:p>
            <a:p>
              <a:pPr defTabSz="457200">
                <a:lnSpc>
                  <a:spcPct val="90000"/>
                </a:lnSpc>
                <a:spcBef>
                  <a:spcPts val="1000"/>
                </a:spcBef>
                <a:buClr>
                  <a:schemeClr val="bg2">
                    <a:lumMod val="40000"/>
                    <a:lumOff val="60000"/>
                  </a:schemeClr>
                </a:buClr>
                <a:buSzPct val="80000"/>
                <a:buFont typeface="Wingdings 3" charset="2"/>
                <a:buChar char=""/>
              </a:pPr>
              <a:r>
                <a:rPr lang="en-US" sz="2000" dirty="0">
                  <a:solidFill>
                    <a:srgbClr val="EBEBEB"/>
                  </a:solidFill>
                  <a:latin typeface="+mj-lt"/>
                  <a:ea typeface="+mj-ea"/>
                  <a:cs typeface="+mj-cs"/>
                </a:rPr>
                <a:t>____________________________________</a:t>
              </a:r>
            </a:p>
          </p:txBody>
        </p:sp>
      </p:grpSp>
    </p:spTree>
    <p:extLst>
      <p:ext uri="{BB962C8B-B14F-4D97-AF65-F5344CB8AC3E}">
        <p14:creationId xmlns:p14="http://schemas.microsoft.com/office/powerpoint/2010/main" val="1164888441"/>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5" name="Picture 24">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7" name="Oval 26">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9" name="Picture 28">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1" name="Picture 30">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33" name="Rectangle 32">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5" name="Rectangle 34">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3E4311D-69A3-CADD-A723-776DAE98583E}"/>
              </a:ext>
            </a:extLst>
          </p:cNvPr>
          <p:cNvSpPr txBox="1"/>
          <p:nvPr/>
        </p:nvSpPr>
        <p:spPr>
          <a:xfrm>
            <a:off x="-643" y="352269"/>
            <a:ext cx="7587271" cy="5459320"/>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defTabSz="457200">
              <a:lnSpc>
                <a:spcPct val="90000"/>
              </a:lnSpc>
              <a:spcBef>
                <a:spcPts val="1000"/>
              </a:spcBef>
              <a:buClr>
                <a:schemeClr val="bg2">
                  <a:lumMod val="40000"/>
                  <a:lumOff val="60000"/>
                </a:schemeClr>
              </a:buClr>
              <a:buSzPct val="80000"/>
              <a:buFont typeface="Wingdings 3" charset="2"/>
              <a:buChar char=""/>
            </a:pPr>
            <a:r>
              <a:rPr lang="en-US" sz="3600" dirty="0">
                <a:solidFill>
                  <a:srgbClr val="FFFFFF"/>
                </a:solidFill>
                <a:latin typeface="+mj-lt"/>
                <a:ea typeface="+mj-ea"/>
                <a:cs typeface="+mj-cs"/>
              </a:rPr>
              <a:t>What happened to my thumb?</a:t>
            </a:r>
          </a:p>
          <a:p>
            <a:pPr defTabSz="457200">
              <a:lnSpc>
                <a:spcPct val="90000"/>
              </a:lnSpc>
              <a:spcBef>
                <a:spcPts val="1000"/>
              </a:spcBef>
              <a:buClr>
                <a:schemeClr val="bg2">
                  <a:lumMod val="40000"/>
                  <a:lumOff val="60000"/>
                </a:schemeClr>
              </a:buClr>
              <a:buSzPct val="80000"/>
              <a:buFont typeface="Wingdings 3" charset="2"/>
              <a:buChar char=""/>
            </a:pPr>
            <a:endParaRPr lang="en-US" sz="2000" dirty="0">
              <a:solidFill>
                <a:srgbClr val="FFFFFF"/>
              </a:solidFill>
              <a:latin typeface="+mj-lt"/>
              <a:ea typeface="+mj-ea"/>
              <a:cs typeface="+mj-cs"/>
            </a:endParaRPr>
          </a:p>
          <a:p>
            <a:pPr marL="342900" indent="-342900" defTabSz="457200">
              <a:lnSpc>
                <a:spcPct val="90000"/>
              </a:lnSpc>
              <a:spcBef>
                <a:spcPts val="1000"/>
              </a:spcBef>
              <a:buClr>
                <a:schemeClr val="bg2">
                  <a:lumMod val="40000"/>
                  <a:lumOff val="60000"/>
                </a:schemeClr>
              </a:buClr>
              <a:buSzPct val="80000"/>
              <a:buFont typeface="Wingdings 3" charset="2"/>
              <a:buChar char=""/>
            </a:pPr>
            <a:r>
              <a:rPr lang="en-US" sz="2400" dirty="0">
                <a:solidFill>
                  <a:srgbClr val="FFFFFF"/>
                </a:solidFill>
                <a:latin typeface="+mj-lt"/>
                <a:ea typeface="+mj-ea"/>
                <a:cs typeface="+mj-cs"/>
              </a:rPr>
              <a:t>Your teacher will come around and tape your fingers together.</a:t>
            </a:r>
          </a:p>
          <a:p>
            <a:pPr marL="342900" indent="-342900" defTabSz="457200">
              <a:lnSpc>
                <a:spcPct val="90000"/>
              </a:lnSpc>
              <a:spcBef>
                <a:spcPts val="1000"/>
              </a:spcBef>
              <a:buClr>
                <a:schemeClr val="bg2">
                  <a:lumMod val="40000"/>
                  <a:lumOff val="60000"/>
                </a:schemeClr>
              </a:buClr>
              <a:buSzPct val="80000"/>
              <a:buFont typeface="Wingdings 3" charset="2"/>
              <a:buChar char=""/>
            </a:pPr>
            <a:r>
              <a:rPr lang="en-US" sz="2400" dirty="0">
                <a:solidFill>
                  <a:srgbClr val="FFFFFF"/>
                </a:solidFill>
                <a:latin typeface="+mj-lt"/>
                <a:ea typeface="+mj-ea"/>
                <a:cs typeface="+mj-cs"/>
              </a:rPr>
              <a:t>Try to write your name on your paper after your fingers are taped.</a:t>
            </a:r>
          </a:p>
          <a:p>
            <a:pPr marL="342900" indent="-342900" defTabSz="457200">
              <a:lnSpc>
                <a:spcPct val="90000"/>
              </a:lnSpc>
              <a:spcBef>
                <a:spcPts val="1000"/>
              </a:spcBef>
              <a:buClr>
                <a:schemeClr val="bg2">
                  <a:lumMod val="40000"/>
                  <a:lumOff val="60000"/>
                </a:schemeClr>
              </a:buClr>
              <a:buSzPct val="80000"/>
              <a:buFont typeface="Wingdings 3" charset="2"/>
              <a:buChar char=""/>
            </a:pPr>
            <a:r>
              <a:rPr lang="en-US" sz="2400" dirty="0">
                <a:solidFill>
                  <a:srgbClr val="FFFFFF"/>
                </a:solidFill>
                <a:latin typeface="+mj-lt"/>
                <a:ea typeface="+mj-ea"/>
                <a:cs typeface="+mj-cs"/>
              </a:rPr>
              <a:t>Try 3 more times.</a:t>
            </a:r>
          </a:p>
          <a:p>
            <a:pPr marL="342900" indent="-342900" defTabSz="457200">
              <a:lnSpc>
                <a:spcPct val="90000"/>
              </a:lnSpc>
              <a:spcBef>
                <a:spcPts val="1000"/>
              </a:spcBef>
              <a:buClr>
                <a:schemeClr val="bg2">
                  <a:lumMod val="40000"/>
                  <a:lumOff val="60000"/>
                </a:schemeClr>
              </a:buClr>
              <a:buSzPct val="80000"/>
              <a:buFont typeface="Wingdings 3" charset="2"/>
              <a:buChar char=""/>
            </a:pPr>
            <a:r>
              <a:rPr lang="en-US" sz="2400" dirty="0">
                <a:solidFill>
                  <a:srgbClr val="FFFFFF"/>
                </a:solidFill>
                <a:latin typeface="+mj-lt"/>
                <a:ea typeface="+mj-ea"/>
                <a:cs typeface="+mj-cs"/>
              </a:rPr>
              <a:t>Were you able to adapt to your new structure? _______</a:t>
            </a:r>
          </a:p>
          <a:p>
            <a:pPr marL="342900" indent="-342900" defTabSz="457200">
              <a:lnSpc>
                <a:spcPct val="90000"/>
              </a:lnSpc>
              <a:spcBef>
                <a:spcPts val="1000"/>
              </a:spcBef>
              <a:buClr>
                <a:schemeClr val="bg2">
                  <a:lumMod val="40000"/>
                  <a:lumOff val="60000"/>
                </a:schemeClr>
              </a:buClr>
              <a:buSzPct val="80000"/>
              <a:buFont typeface="Wingdings 3" charset="2"/>
              <a:buChar char=""/>
            </a:pPr>
            <a:r>
              <a:rPr lang="en-US" sz="2400" dirty="0">
                <a:solidFill>
                  <a:srgbClr val="FFFFFF"/>
                </a:solidFill>
                <a:latin typeface="+mj-lt"/>
                <a:ea typeface="+mj-ea"/>
                <a:cs typeface="+mj-cs"/>
              </a:rPr>
              <a:t>Do you think that animals adapt in the same way and if so, why do you think this is? __________________</a:t>
            </a:r>
          </a:p>
          <a:p>
            <a:pPr defTabSz="457200">
              <a:lnSpc>
                <a:spcPct val="90000"/>
              </a:lnSpc>
              <a:spcBef>
                <a:spcPts val="1000"/>
              </a:spcBef>
              <a:buClr>
                <a:schemeClr val="bg2">
                  <a:lumMod val="40000"/>
                  <a:lumOff val="60000"/>
                </a:schemeClr>
              </a:buClr>
              <a:buSzPct val="80000"/>
              <a:buFont typeface="Wingdings 3" charset="2"/>
              <a:buChar char=""/>
            </a:pPr>
            <a:endParaRPr lang="en-US" sz="2000" dirty="0">
              <a:solidFill>
                <a:srgbClr val="FFFFFF"/>
              </a:solidFill>
              <a:latin typeface="+mj-lt"/>
              <a:ea typeface="+mj-ea"/>
              <a:cs typeface="+mj-cs"/>
            </a:endParaRPr>
          </a:p>
        </p:txBody>
      </p:sp>
      <p:sp>
        <p:nvSpPr>
          <p:cNvPr id="37"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4" name="Picture 3" descr="Re strings tied to finger">
            <a:extLst>
              <a:ext uri="{FF2B5EF4-FFF2-40B4-BE49-F238E27FC236}">
                <a16:creationId xmlns:a16="http://schemas.microsoft.com/office/drawing/2014/main" id="{B629EB87-E6AC-08B8-71CA-8D9302E3B913}"/>
              </a:ext>
            </a:extLst>
          </p:cNvPr>
          <p:cNvPicPr>
            <a:picLocks noChangeAspect="1"/>
          </p:cNvPicPr>
          <p:nvPr/>
        </p:nvPicPr>
        <p:blipFill rotWithShape="1">
          <a:blip r:embed="rId7"/>
          <a:srcRect l="31106" r="20767"/>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Tree>
    <p:extLst>
      <p:ext uri="{BB962C8B-B14F-4D97-AF65-F5344CB8AC3E}">
        <p14:creationId xmlns:p14="http://schemas.microsoft.com/office/powerpoint/2010/main" val="2379145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9" name="Picture 8">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1" name="Oval 10">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5" name="Picture 14">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7" name="Rectangle 16">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grpSp>
        <p:nvGrpSpPr>
          <p:cNvPr id="4" name="Group 3">
            <a:extLst>
              <a:ext uri="{FF2B5EF4-FFF2-40B4-BE49-F238E27FC236}">
                <a16:creationId xmlns:a16="http://schemas.microsoft.com/office/drawing/2014/main" id="{BD47CB5E-7F35-2D47-50DA-0F6827B7F077}"/>
              </a:ext>
            </a:extLst>
          </p:cNvPr>
          <p:cNvGrpSpPr/>
          <p:nvPr/>
        </p:nvGrpSpPr>
        <p:grpSpPr>
          <a:xfrm>
            <a:off x="341313" y="530901"/>
            <a:ext cx="11507360" cy="5917367"/>
            <a:chOff x="341313" y="530901"/>
            <a:chExt cx="11507360" cy="5917367"/>
          </a:xfrm>
        </p:grpSpPr>
        <p:sp>
          <p:nvSpPr>
            <p:cNvPr id="2" name="TextBox 1">
              <a:extLst>
                <a:ext uri="{FF2B5EF4-FFF2-40B4-BE49-F238E27FC236}">
                  <a16:creationId xmlns:a16="http://schemas.microsoft.com/office/drawing/2014/main" id="{61619BFA-9C34-F61D-0FC7-8D371D76F21F}"/>
                </a:ext>
              </a:extLst>
            </p:cNvPr>
            <p:cNvSpPr txBox="1"/>
            <p:nvPr/>
          </p:nvSpPr>
          <p:spPr>
            <a:xfrm>
              <a:off x="341313" y="2176406"/>
              <a:ext cx="11507360" cy="427186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defTabSz="457200">
                <a:lnSpc>
                  <a:spcPct val="90000"/>
                </a:lnSpc>
                <a:spcBef>
                  <a:spcPts val="1000"/>
                </a:spcBef>
                <a:buClr>
                  <a:schemeClr val="bg2">
                    <a:lumMod val="40000"/>
                    <a:lumOff val="60000"/>
                  </a:schemeClr>
                </a:buClr>
                <a:buSzPct val="80000"/>
                <a:buFont typeface="Wingdings 3" charset="2"/>
                <a:buChar char=""/>
              </a:pPr>
              <a:endParaRPr lang="en-US" sz="2000" dirty="0">
                <a:latin typeface="+mj-lt"/>
                <a:ea typeface="+mj-ea"/>
                <a:cs typeface="+mj-cs"/>
              </a:endParaRPr>
            </a:p>
            <a:p>
              <a:pPr defTabSz="457200">
                <a:lnSpc>
                  <a:spcPct val="90000"/>
                </a:lnSpc>
                <a:spcBef>
                  <a:spcPts val="1000"/>
                </a:spcBef>
                <a:buClr>
                  <a:schemeClr val="bg2">
                    <a:lumMod val="40000"/>
                    <a:lumOff val="60000"/>
                  </a:schemeClr>
                </a:buClr>
                <a:buSzPct val="80000"/>
                <a:buFont typeface="Wingdings 3" charset="2"/>
                <a:buChar char=""/>
              </a:pPr>
              <a:r>
                <a:rPr lang="en-US" sz="2400" dirty="0">
                  <a:latin typeface="+mj-lt"/>
                  <a:ea typeface="+mj-ea"/>
                  <a:cs typeface="+mj-cs"/>
                </a:rPr>
                <a:t>Have you ever wondered how birds stay warm and don't get wet?</a:t>
              </a:r>
            </a:p>
            <a:p>
              <a:pPr defTabSz="457200">
                <a:lnSpc>
                  <a:spcPct val="90000"/>
                </a:lnSpc>
                <a:spcBef>
                  <a:spcPts val="1000"/>
                </a:spcBef>
                <a:buClr>
                  <a:schemeClr val="bg2">
                    <a:lumMod val="40000"/>
                    <a:lumOff val="60000"/>
                  </a:schemeClr>
                </a:buClr>
                <a:buSzPct val="80000"/>
                <a:buFont typeface="Wingdings 3" charset="2"/>
                <a:buChar char=""/>
              </a:pPr>
              <a:endParaRPr lang="en-US" sz="2400" dirty="0">
                <a:latin typeface="+mj-lt"/>
                <a:ea typeface="+mj-ea"/>
                <a:cs typeface="+mj-cs"/>
              </a:endParaRPr>
            </a:p>
            <a:p>
              <a:pPr defTabSz="457200">
                <a:lnSpc>
                  <a:spcPct val="90000"/>
                </a:lnSpc>
                <a:spcBef>
                  <a:spcPts val="1000"/>
                </a:spcBef>
                <a:buClr>
                  <a:schemeClr val="bg2">
                    <a:lumMod val="40000"/>
                    <a:lumOff val="60000"/>
                  </a:schemeClr>
                </a:buClr>
                <a:buSzPct val="80000"/>
              </a:pPr>
              <a:r>
                <a:rPr lang="en-US" sz="2400" dirty="0">
                  <a:latin typeface="+mj-lt"/>
                  <a:ea typeface="+mj-ea"/>
                  <a:cs typeface="+mj-cs"/>
                </a:rPr>
                <a:t>    *Take two feathers and lay them side by side.</a:t>
              </a:r>
            </a:p>
            <a:p>
              <a:pPr marL="342900" indent="-342900" defTabSz="457200">
                <a:lnSpc>
                  <a:spcPct val="90000"/>
                </a:lnSpc>
                <a:spcBef>
                  <a:spcPts val="1000"/>
                </a:spcBef>
                <a:buClr>
                  <a:schemeClr val="bg2">
                    <a:lumMod val="40000"/>
                    <a:lumOff val="60000"/>
                  </a:schemeClr>
                </a:buClr>
                <a:buSzPct val="80000"/>
                <a:buFont typeface="Arial" charset="2"/>
                <a:buChar char="•"/>
              </a:pPr>
              <a:r>
                <a:rPr lang="en-US" sz="2400" dirty="0">
                  <a:latin typeface="+mj-lt"/>
                  <a:ea typeface="+mj-ea"/>
                  <a:cs typeface="+mj-cs"/>
                </a:rPr>
                <a:t>*Use the paint brush and paint a coat of oil on one of the feathers. </a:t>
              </a:r>
            </a:p>
            <a:p>
              <a:pPr marL="342900" indent="-342900" defTabSz="457200">
                <a:lnSpc>
                  <a:spcPct val="90000"/>
                </a:lnSpc>
                <a:spcBef>
                  <a:spcPts val="1000"/>
                </a:spcBef>
                <a:buClr>
                  <a:schemeClr val="bg2">
                    <a:lumMod val="40000"/>
                    <a:lumOff val="60000"/>
                  </a:schemeClr>
                </a:buClr>
                <a:buSzPct val="80000"/>
                <a:buFont typeface="Arial" charset="2"/>
                <a:buChar char="•"/>
              </a:pPr>
              <a:r>
                <a:rPr lang="en-US" sz="2400" dirty="0">
                  <a:latin typeface="+mj-lt"/>
                  <a:ea typeface="+mj-ea"/>
                  <a:cs typeface="+mj-cs"/>
                </a:rPr>
                <a:t>*Use the dropper to sprinkle water on both feathers.</a:t>
              </a:r>
            </a:p>
            <a:p>
              <a:pPr marL="342900" indent="-342900" defTabSz="457200">
                <a:lnSpc>
                  <a:spcPct val="90000"/>
                </a:lnSpc>
                <a:spcBef>
                  <a:spcPts val="1000"/>
                </a:spcBef>
                <a:buClr>
                  <a:schemeClr val="bg2">
                    <a:lumMod val="40000"/>
                    <a:lumOff val="60000"/>
                  </a:schemeClr>
                </a:buClr>
                <a:buSzPct val="80000"/>
                <a:buFont typeface="Arial" charset="2"/>
                <a:buChar char="•"/>
              </a:pPr>
              <a:r>
                <a:rPr lang="en-US" sz="2400" dirty="0">
                  <a:latin typeface="+mj-lt"/>
                  <a:ea typeface="+mj-ea"/>
                  <a:cs typeface="+mj-cs"/>
                </a:rPr>
                <a:t>*Observe! What do you notice? __________________________________________</a:t>
              </a:r>
            </a:p>
          </p:txBody>
        </p:sp>
        <p:sp>
          <p:nvSpPr>
            <p:cNvPr id="3" name="TextBox 2">
              <a:extLst>
                <a:ext uri="{FF2B5EF4-FFF2-40B4-BE49-F238E27FC236}">
                  <a16:creationId xmlns:a16="http://schemas.microsoft.com/office/drawing/2014/main" id="{2C7E90EA-FDB6-4E2E-B0A1-DC1C8791E96B}"/>
                </a:ext>
              </a:extLst>
            </p:cNvPr>
            <p:cNvSpPr txBox="1"/>
            <p:nvPr/>
          </p:nvSpPr>
          <p:spPr>
            <a:xfrm>
              <a:off x="4284688" y="530901"/>
              <a:ext cx="573373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5400" dirty="0"/>
                <a:t>Feathers</a:t>
              </a:r>
            </a:p>
          </p:txBody>
        </p:sp>
      </p:grpSp>
    </p:spTree>
    <p:extLst>
      <p:ext uri="{BB962C8B-B14F-4D97-AF65-F5344CB8AC3E}">
        <p14:creationId xmlns:p14="http://schemas.microsoft.com/office/powerpoint/2010/main" val="4243621263"/>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9" name="Picture 8">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1" name="Oval 10">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5" name="Picture 14">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7" name="Rectangle 16">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grpSp>
        <p:nvGrpSpPr>
          <p:cNvPr id="4" name="Group 3">
            <a:extLst>
              <a:ext uri="{FF2B5EF4-FFF2-40B4-BE49-F238E27FC236}">
                <a16:creationId xmlns:a16="http://schemas.microsoft.com/office/drawing/2014/main" id="{17146827-9C08-7187-197D-118017C06B19}"/>
              </a:ext>
            </a:extLst>
          </p:cNvPr>
          <p:cNvGrpSpPr/>
          <p:nvPr/>
        </p:nvGrpSpPr>
        <p:grpSpPr>
          <a:xfrm>
            <a:off x="503706" y="299803"/>
            <a:ext cx="11220048" cy="6185940"/>
            <a:chOff x="503706" y="299803"/>
            <a:chExt cx="11220048" cy="6185940"/>
          </a:xfrm>
        </p:grpSpPr>
        <p:sp>
          <p:nvSpPr>
            <p:cNvPr id="2" name="TextBox 1">
              <a:extLst>
                <a:ext uri="{FF2B5EF4-FFF2-40B4-BE49-F238E27FC236}">
                  <a16:creationId xmlns:a16="http://schemas.microsoft.com/office/drawing/2014/main" id="{7E7ACE2F-C83C-7C5E-6309-0B7E5AEE4ECF}"/>
                </a:ext>
              </a:extLst>
            </p:cNvPr>
            <p:cNvSpPr txBox="1"/>
            <p:nvPr/>
          </p:nvSpPr>
          <p:spPr>
            <a:xfrm>
              <a:off x="503706" y="2763520"/>
              <a:ext cx="11220048" cy="3722223"/>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defTabSz="457200">
                <a:lnSpc>
                  <a:spcPct val="90000"/>
                </a:lnSpc>
                <a:spcBef>
                  <a:spcPts val="1000"/>
                </a:spcBef>
                <a:buClr>
                  <a:schemeClr val="bg2">
                    <a:lumMod val="40000"/>
                    <a:lumOff val="60000"/>
                  </a:schemeClr>
                </a:buClr>
                <a:buSzPct val="80000"/>
                <a:buFont typeface="Wingdings 3" charset="2"/>
                <a:buChar char=""/>
              </a:pPr>
              <a:r>
                <a:rPr lang="en-US" sz="2400" dirty="0">
                  <a:latin typeface="+mj-lt"/>
                  <a:ea typeface="+mj-ea"/>
                  <a:cs typeface="+mj-cs"/>
                </a:rPr>
                <a:t>Do you ever wonder how certain animals are able to swim so easily and quickly? It may have to do with their webbed feet.</a:t>
              </a:r>
            </a:p>
            <a:p>
              <a:pPr defTabSz="457200">
                <a:lnSpc>
                  <a:spcPct val="90000"/>
                </a:lnSpc>
                <a:spcBef>
                  <a:spcPts val="1000"/>
                </a:spcBef>
                <a:buClr>
                  <a:schemeClr val="bg2">
                    <a:lumMod val="40000"/>
                    <a:lumOff val="60000"/>
                  </a:schemeClr>
                </a:buClr>
                <a:buSzPct val="80000"/>
                <a:buFont typeface="Wingdings 3" charset="2"/>
                <a:buChar char=""/>
              </a:pPr>
              <a:endParaRPr lang="en-US" sz="2400" dirty="0">
                <a:latin typeface="+mj-lt"/>
                <a:ea typeface="+mj-ea"/>
                <a:cs typeface="+mj-cs"/>
              </a:endParaRPr>
            </a:p>
            <a:p>
              <a:pPr marL="342900" indent="-342900" defTabSz="457200">
                <a:lnSpc>
                  <a:spcPct val="90000"/>
                </a:lnSpc>
                <a:spcBef>
                  <a:spcPts val="1000"/>
                </a:spcBef>
                <a:buClr>
                  <a:schemeClr val="bg2">
                    <a:lumMod val="40000"/>
                    <a:lumOff val="60000"/>
                  </a:schemeClr>
                </a:buClr>
                <a:buSzPct val="80000"/>
                <a:buFont typeface="Wingdings 3" charset="2"/>
                <a:buChar char=""/>
              </a:pPr>
              <a:r>
                <a:rPr lang="en-US" sz="2400" dirty="0">
                  <a:latin typeface="+mj-lt"/>
                  <a:ea typeface="+mj-ea"/>
                  <a:cs typeface="+mj-cs"/>
                </a:rPr>
                <a:t>Put your hand in the water and try to move the water with your fingers.</a:t>
              </a:r>
            </a:p>
            <a:p>
              <a:pPr marL="342900" indent="-342900" defTabSz="457200">
                <a:lnSpc>
                  <a:spcPct val="90000"/>
                </a:lnSpc>
                <a:spcBef>
                  <a:spcPts val="1000"/>
                </a:spcBef>
                <a:buClr>
                  <a:schemeClr val="bg2">
                    <a:lumMod val="40000"/>
                    <a:lumOff val="60000"/>
                  </a:schemeClr>
                </a:buClr>
                <a:buSzPct val="80000"/>
                <a:buFont typeface="Wingdings 3" charset="2"/>
                <a:buChar char=""/>
              </a:pPr>
              <a:r>
                <a:rPr lang="en-US" sz="2400" dirty="0">
                  <a:latin typeface="+mj-lt"/>
                  <a:ea typeface="+mj-ea"/>
                  <a:cs typeface="+mj-cs"/>
                </a:rPr>
                <a:t>Take note: How did that work for you? ___________________</a:t>
              </a:r>
            </a:p>
            <a:p>
              <a:pPr marL="342900" indent="-342900" defTabSz="457200">
                <a:lnSpc>
                  <a:spcPct val="90000"/>
                </a:lnSpc>
                <a:spcBef>
                  <a:spcPts val="1000"/>
                </a:spcBef>
                <a:buClr>
                  <a:schemeClr val="bg2">
                    <a:lumMod val="40000"/>
                    <a:lumOff val="60000"/>
                  </a:schemeClr>
                </a:buClr>
                <a:buSzPct val="80000"/>
                <a:buFont typeface="Wingdings 3" charset="2"/>
                <a:buChar char=""/>
              </a:pPr>
              <a:r>
                <a:rPr lang="en-US" sz="2400" dirty="0">
                  <a:latin typeface="+mj-lt"/>
                  <a:ea typeface="+mj-ea"/>
                  <a:cs typeface="+mj-cs"/>
                </a:rPr>
                <a:t>Now, put your hand in a baggy.  This will act as a webbed foot or hand. </a:t>
              </a:r>
            </a:p>
            <a:p>
              <a:pPr marL="342900" indent="-342900" defTabSz="457200">
                <a:lnSpc>
                  <a:spcPct val="90000"/>
                </a:lnSpc>
                <a:spcBef>
                  <a:spcPts val="1000"/>
                </a:spcBef>
                <a:buClr>
                  <a:schemeClr val="bg2">
                    <a:lumMod val="40000"/>
                    <a:lumOff val="60000"/>
                  </a:schemeClr>
                </a:buClr>
                <a:buSzPct val="80000"/>
                <a:buFont typeface="Wingdings 3" charset="2"/>
                <a:buChar char=""/>
              </a:pPr>
              <a:r>
                <a:rPr lang="en-US" sz="2400" dirty="0">
                  <a:latin typeface="+mj-lt"/>
                  <a:ea typeface="+mj-ea"/>
                  <a:cs typeface="+mj-cs"/>
                </a:rPr>
                <a:t>Put your webbed hand into the water and try to move the water.</a:t>
              </a:r>
            </a:p>
            <a:p>
              <a:pPr marL="342900" indent="-342900" defTabSz="457200">
                <a:lnSpc>
                  <a:spcPct val="90000"/>
                </a:lnSpc>
                <a:spcBef>
                  <a:spcPts val="1000"/>
                </a:spcBef>
                <a:buClr>
                  <a:schemeClr val="bg2">
                    <a:lumMod val="40000"/>
                    <a:lumOff val="60000"/>
                  </a:schemeClr>
                </a:buClr>
                <a:buSzPct val="80000"/>
                <a:buFont typeface="Wingdings 3" charset="2"/>
                <a:buChar char=""/>
              </a:pPr>
              <a:r>
                <a:rPr lang="en-US" sz="2400" dirty="0">
                  <a:latin typeface="+mj-lt"/>
                  <a:ea typeface="+mj-ea"/>
                  <a:cs typeface="+mj-cs"/>
                </a:rPr>
                <a:t>Take note: How did that work for you? ______________________</a:t>
              </a:r>
            </a:p>
          </p:txBody>
        </p:sp>
        <p:sp>
          <p:nvSpPr>
            <p:cNvPr id="3" name="TextBox 2">
              <a:extLst>
                <a:ext uri="{FF2B5EF4-FFF2-40B4-BE49-F238E27FC236}">
                  <a16:creationId xmlns:a16="http://schemas.microsoft.com/office/drawing/2014/main" id="{8F156754-65FB-5A03-D783-219C4EFFB875}"/>
                </a:ext>
              </a:extLst>
            </p:cNvPr>
            <p:cNvSpPr txBox="1"/>
            <p:nvPr/>
          </p:nvSpPr>
          <p:spPr>
            <a:xfrm>
              <a:off x="2604541" y="299803"/>
              <a:ext cx="745136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dirty="0"/>
                <a:t>Webbed Feet or Not?</a:t>
              </a:r>
            </a:p>
          </p:txBody>
        </p:sp>
      </p:grpSp>
    </p:spTree>
    <p:extLst>
      <p:ext uri="{BB962C8B-B14F-4D97-AF65-F5344CB8AC3E}">
        <p14:creationId xmlns:p14="http://schemas.microsoft.com/office/powerpoint/2010/main" val="593456140"/>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95C881-B751-D434-8325-D0FF2AB7A5EF}"/>
              </a:ext>
            </a:extLst>
          </p:cNvPr>
          <p:cNvSpPr txBox="1"/>
          <p:nvPr/>
        </p:nvSpPr>
        <p:spPr>
          <a:xfrm>
            <a:off x="362263" y="374753"/>
            <a:ext cx="11273850" cy="5509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dirty="0">
                <a:cs typeface="Calibri"/>
              </a:rPr>
              <a:t>Sink or Float?</a:t>
            </a:r>
            <a:endParaRPr lang="en-US"/>
          </a:p>
          <a:p>
            <a:r>
              <a:rPr lang="en-US" sz="2400" dirty="0">
                <a:ea typeface="Calibri" panose="020F0502020204030204"/>
                <a:cs typeface="Calibri"/>
              </a:rPr>
              <a:t>We are going to pretend that the cotton balls are animal who lives by the water and animal that lives away from the water. Let's see if there is any difference once the "animals" get into the water.</a:t>
            </a:r>
          </a:p>
          <a:p>
            <a:endParaRPr lang="en-US" sz="2400" dirty="0">
              <a:ea typeface="Calibri" panose="020F0502020204030204"/>
              <a:cs typeface="Calibri"/>
            </a:endParaRPr>
          </a:p>
          <a:p>
            <a:pPr marL="342900" indent="-342900">
              <a:buAutoNum type="arabicPeriod"/>
            </a:pPr>
            <a:r>
              <a:rPr lang="en-US" sz="2400" dirty="0">
                <a:ea typeface="Calibri" panose="020F0502020204030204"/>
                <a:cs typeface="Calibri"/>
              </a:rPr>
              <a:t>Take one cotton ball and dip it into the oil.</a:t>
            </a:r>
          </a:p>
          <a:p>
            <a:pPr marL="342900" indent="-342900">
              <a:buAutoNum type="arabicPeriod"/>
            </a:pPr>
            <a:r>
              <a:rPr lang="en-US" sz="2400" dirty="0">
                <a:ea typeface="Calibri" panose="020F0502020204030204"/>
                <a:cs typeface="Calibri"/>
              </a:rPr>
              <a:t>Put that cotton ball into the tub of water marked "Oil".</a:t>
            </a:r>
          </a:p>
          <a:p>
            <a:pPr marL="342900" indent="-342900">
              <a:buAutoNum type="arabicPeriod"/>
            </a:pPr>
            <a:r>
              <a:rPr lang="en-US" sz="2400" dirty="0">
                <a:ea typeface="Calibri" panose="020F0502020204030204"/>
                <a:cs typeface="Calibri"/>
              </a:rPr>
              <a:t>Take a second cotton ball and put it into the other tub of water. </a:t>
            </a:r>
          </a:p>
          <a:p>
            <a:pPr marL="342900" indent="-342900">
              <a:buAutoNum type="arabicPeriod"/>
            </a:pPr>
            <a:r>
              <a:rPr lang="en-US" sz="2400" dirty="0">
                <a:ea typeface="Calibri" panose="020F0502020204030204"/>
                <a:cs typeface="Calibri"/>
              </a:rPr>
              <a:t>Observe: What is happening to the cotton balls?</a:t>
            </a:r>
          </a:p>
          <a:p>
            <a:pPr marL="800100" lvl="1" indent="-342900">
              <a:buAutoNum type="arabicPeriod"/>
            </a:pPr>
            <a:r>
              <a:rPr lang="en-US" sz="2400" dirty="0">
                <a:ea typeface="Calibri" panose="020F0502020204030204"/>
                <a:cs typeface="Calibri"/>
              </a:rPr>
              <a:t>Cotton ball with oil: __________________________</a:t>
            </a:r>
          </a:p>
          <a:p>
            <a:pPr marL="800100" lvl="1" indent="-342900">
              <a:buAutoNum type="arabicPeriod"/>
            </a:pPr>
            <a:r>
              <a:rPr lang="en-US" sz="2400" dirty="0">
                <a:ea typeface="Calibri" panose="020F0502020204030204"/>
                <a:cs typeface="Calibri"/>
              </a:rPr>
              <a:t>Cotton ball without oil: ________________________</a:t>
            </a:r>
          </a:p>
          <a:p>
            <a:pPr lvl="1"/>
            <a:endParaRPr lang="en-US" sz="2400" dirty="0">
              <a:ea typeface="Calibri" panose="020F0502020204030204"/>
              <a:cs typeface="Calibri"/>
            </a:endParaRPr>
          </a:p>
          <a:p>
            <a:pPr lvl="1"/>
            <a:r>
              <a:rPr lang="en-US" sz="2400" dirty="0">
                <a:ea typeface="Calibri" panose="020F0502020204030204"/>
                <a:cs typeface="Calibri"/>
              </a:rPr>
              <a:t>Why do you think this is happening?_________________</a:t>
            </a:r>
          </a:p>
          <a:p>
            <a:pPr lvl="1"/>
            <a:endParaRPr lang="en-US" sz="2400" dirty="0">
              <a:ea typeface="Calibri" panose="020F0502020204030204"/>
              <a:cs typeface="Calibri"/>
            </a:endParaRPr>
          </a:p>
        </p:txBody>
      </p:sp>
    </p:spTree>
    <p:extLst>
      <p:ext uri="{BB962C8B-B14F-4D97-AF65-F5344CB8AC3E}">
        <p14:creationId xmlns:p14="http://schemas.microsoft.com/office/powerpoint/2010/main" val="36404431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Ion</vt:lpstr>
      <vt:lpstr>Adaptations</vt:lpstr>
      <vt:lpstr>Directions: Mimicry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563</cp:revision>
  <dcterms:created xsi:type="dcterms:W3CDTF">2023-01-09T11:14:09Z</dcterms:created>
  <dcterms:modified xsi:type="dcterms:W3CDTF">2023-01-16T11:06:24Z</dcterms:modified>
</cp:coreProperties>
</file>