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sldIdLst>
    <p:sldId id="256" r:id="rId5"/>
    <p:sldId id="257" r:id="rId6"/>
    <p:sldId id="262" r:id="rId7"/>
    <p:sldId id="258" r:id="rId8"/>
    <p:sldId id="263" r:id="rId9"/>
    <p:sldId id="266" r:id="rId10"/>
    <p:sldId id="264" r:id="rId11"/>
    <p:sldId id="267" r:id="rId12"/>
    <p:sldId id="268" r:id="rId13"/>
    <p:sldId id="269" r:id="rId14"/>
    <p:sldId id="270" r:id="rId15"/>
    <p:sldId id="271" r:id="rId16"/>
    <p:sldId id="265" r:id="rId17"/>
    <p:sldId id="259" r:id="rId18"/>
    <p:sldId id="260" r:id="rId19"/>
    <p:sldId id="26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57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761AC0-7E03-4B54-B701-DD83163032E1}" v="23" dt="2022-11-14T11:27:14.727"/>
    <p1510:client id="{A142EEED-907D-1505-EEC5-1EE9F115AD77}" v="54" dt="2022-11-17T10:47:52.691"/>
    <p1510:client id="{D9B73C23-8C0D-C529-F4EE-F2FAB5A85C8E}" v="2" dt="2022-11-18T13:31:13.1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63" d="100"/>
          <a:sy n="63" d="100"/>
        </p:scale>
        <p:origin x="732"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0CD12A-02ED-47FB-82A9-DE65A190964C}"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0FF3A7FB-7718-4F9F-818C-0194670ED660}">
      <dgm:prSet/>
      <dgm:spPr/>
      <dgm:t>
        <a:bodyPr/>
        <a:lstStyle/>
        <a:p>
          <a:r>
            <a:rPr lang="en-US"/>
            <a:t>Decomposers are organisms that break down dead and decaying plants and animals.</a:t>
          </a:r>
        </a:p>
      </dgm:t>
    </dgm:pt>
    <dgm:pt modelId="{32D18F64-8254-4244-8AD3-98ABB22FAFF5}" type="parTrans" cxnId="{9ED49EA8-43B8-4905-951F-FD05E84BDE0D}">
      <dgm:prSet/>
      <dgm:spPr/>
      <dgm:t>
        <a:bodyPr/>
        <a:lstStyle/>
        <a:p>
          <a:endParaRPr lang="en-US"/>
        </a:p>
      </dgm:t>
    </dgm:pt>
    <dgm:pt modelId="{E453DB58-4D7E-457A-9B8E-8344C845FAFE}" type="sibTrans" cxnId="{9ED49EA8-43B8-4905-951F-FD05E84BDE0D}">
      <dgm:prSet/>
      <dgm:spPr/>
      <dgm:t>
        <a:bodyPr/>
        <a:lstStyle/>
        <a:p>
          <a:endParaRPr lang="en-US"/>
        </a:p>
      </dgm:t>
    </dgm:pt>
    <dgm:pt modelId="{3DE2FFD7-1CB0-410A-9EF2-EB2B649C88DF}">
      <dgm:prSet/>
      <dgm:spPr/>
      <dgm:t>
        <a:bodyPr/>
        <a:lstStyle/>
        <a:p>
          <a:r>
            <a:rPr lang="en-US"/>
            <a:t>They add nutrients back into the soil to help producers grow.</a:t>
          </a:r>
        </a:p>
      </dgm:t>
    </dgm:pt>
    <dgm:pt modelId="{42633AFF-FB03-48C3-A057-154FDDD39210}" type="parTrans" cxnId="{B90EADEA-5B85-43E5-8A4F-EE15061B5D22}">
      <dgm:prSet/>
      <dgm:spPr/>
      <dgm:t>
        <a:bodyPr/>
        <a:lstStyle/>
        <a:p>
          <a:endParaRPr lang="en-US"/>
        </a:p>
      </dgm:t>
    </dgm:pt>
    <dgm:pt modelId="{6CFEE780-EF87-4846-AD30-A7C630FE3046}" type="sibTrans" cxnId="{B90EADEA-5B85-43E5-8A4F-EE15061B5D22}">
      <dgm:prSet/>
      <dgm:spPr/>
      <dgm:t>
        <a:bodyPr/>
        <a:lstStyle/>
        <a:p>
          <a:endParaRPr lang="en-US"/>
        </a:p>
      </dgm:t>
    </dgm:pt>
    <dgm:pt modelId="{E2B21945-1863-4A2C-A351-52D15083B4D9}">
      <dgm:prSet/>
      <dgm:spPr/>
      <dgm:t>
        <a:bodyPr/>
        <a:lstStyle/>
        <a:p>
          <a:r>
            <a:rPr lang="en-US" dirty="0"/>
            <a:t>Examples include earthworms, termites, maggots, mushrooms and other types of fungi. </a:t>
          </a:r>
        </a:p>
      </dgm:t>
    </dgm:pt>
    <dgm:pt modelId="{54334AE4-1980-4EC8-A6F9-F782F74B94F1}" type="parTrans" cxnId="{6ADD7475-CCE1-4449-9614-A3BF4974B030}">
      <dgm:prSet/>
      <dgm:spPr/>
      <dgm:t>
        <a:bodyPr/>
        <a:lstStyle/>
        <a:p>
          <a:endParaRPr lang="en-US"/>
        </a:p>
      </dgm:t>
    </dgm:pt>
    <dgm:pt modelId="{03B8AA27-15C8-4321-94FC-E47A55364EB0}" type="sibTrans" cxnId="{6ADD7475-CCE1-4449-9614-A3BF4974B030}">
      <dgm:prSet/>
      <dgm:spPr/>
      <dgm:t>
        <a:bodyPr/>
        <a:lstStyle/>
        <a:p>
          <a:endParaRPr lang="en-US"/>
        </a:p>
      </dgm:t>
    </dgm:pt>
    <dgm:pt modelId="{40B1AABD-52CD-401E-A549-935B4BB29B0C}" type="pres">
      <dgm:prSet presAssocID="{C70CD12A-02ED-47FB-82A9-DE65A190964C}" presName="linear" presStyleCnt="0">
        <dgm:presLayoutVars>
          <dgm:animLvl val="lvl"/>
          <dgm:resizeHandles val="exact"/>
        </dgm:presLayoutVars>
      </dgm:prSet>
      <dgm:spPr/>
    </dgm:pt>
    <dgm:pt modelId="{F05A92F3-AD28-420C-BBD1-CA68F3C714FB}" type="pres">
      <dgm:prSet presAssocID="{0FF3A7FB-7718-4F9F-818C-0194670ED660}" presName="parentText" presStyleLbl="node1" presStyleIdx="0" presStyleCnt="3">
        <dgm:presLayoutVars>
          <dgm:chMax val="0"/>
          <dgm:bulletEnabled val="1"/>
        </dgm:presLayoutVars>
      </dgm:prSet>
      <dgm:spPr/>
    </dgm:pt>
    <dgm:pt modelId="{1F07C122-5C79-4E15-B0E9-7890EF691C5D}" type="pres">
      <dgm:prSet presAssocID="{E453DB58-4D7E-457A-9B8E-8344C845FAFE}" presName="spacer" presStyleCnt="0"/>
      <dgm:spPr/>
    </dgm:pt>
    <dgm:pt modelId="{473BFFAB-348E-41EF-80C8-7C5C95D0948C}" type="pres">
      <dgm:prSet presAssocID="{3DE2FFD7-1CB0-410A-9EF2-EB2B649C88DF}" presName="parentText" presStyleLbl="node1" presStyleIdx="1" presStyleCnt="3">
        <dgm:presLayoutVars>
          <dgm:chMax val="0"/>
          <dgm:bulletEnabled val="1"/>
        </dgm:presLayoutVars>
      </dgm:prSet>
      <dgm:spPr/>
    </dgm:pt>
    <dgm:pt modelId="{4B148277-A38F-4EC2-9611-52E0824CB99C}" type="pres">
      <dgm:prSet presAssocID="{6CFEE780-EF87-4846-AD30-A7C630FE3046}" presName="spacer" presStyleCnt="0"/>
      <dgm:spPr/>
    </dgm:pt>
    <dgm:pt modelId="{64E05919-70C6-43FF-B7AE-2270810A8A8E}" type="pres">
      <dgm:prSet presAssocID="{E2B21945-1863-4A2C-A351-52D15083B4D9}" presName="parentText" presStyleLbl="node1" presStyleIdx="2" presStyleCnt="3">
        <dgm:presLayoutVars>
          <dgm:chMax val="0"/>
          <dgm:bulletEnabled val="1"/>
        </dgm:presLayoutVars>
      </dgm:prSet>
      <dgm:spPr/>
    </dgm:pt>
  </dgm:ptLst>
  <dgm:cxnLst>
    <dgm:cxn modelId="{E7B2BF02-4BAD-4CE0-ADBF-792A7F8DA055}" type="presOf" srcId="{C70CD12A-02ED-47FB-82A9-DE65A190964C}" destId="{40B1AABD-52CD-401E-A549-935B4BB29B0C}" srcOrd="0" destOrd="0" presId="urn:microsoft.com/office/officeart/2005/8/layout/vList2"/>
    <dgm:cxn modelId="{E3AB7214-1F23-4C26-9435-6CCB2479A713}" type="presOf" srcId="{0FF3A7FB-7718-4F9F-818C-0194670ED660}" destId="{F05A92F3-AD28-420C-BBD1-CA68F3C714FB}" srcOrd="0" destOrd="0" presId="urn:microsoft.com/office/officeart/2005/8/layout/vList2"/>
    <dgm:cxn modelId="{1E0EAC5E-FC7F-47A2-8A98-5C248F3D052E}" type="presOf" srcId="{E2B21945-1863-4A2C-A351-52D15083B4D9}" destId="{64E05919-70C6-43FF-B7AE-2270810A8A8E}" srcOrd="0" destOrd="0" presId="urn:microsoft.com/office/officeart/2005/8/layout/vList2"/>
    <dgm:cxn modelId="{76DDE649-CD1B-45F5-AE87-A00766E23E23}" type="presOf" srcId="{3DE2FFD7-1CB0-410A-9EF2-EB2B649C88DF}" destId="{473BFFAB-348E-41EF-80C8-7C5C95D0948C}" srcOrd="0" destOrd="0" presId="urn:microsoft.com/office/officeart/2005/8/layout/vList2"/>
    <dgm:cxn modelId="{6ADD7475-CCE1-4449-9614-A3BF4974B030}" srcId="{C70CD12A-02ED-47FB-82A9-DE65A190964C}" destId="{E2B21945-1863-4A2C-A351-52D15083B4D9}" srcOrd="2" destOrd="0" parTransId="{54334AE4-1980-4EC8-A6F9-F782F74B94F1}" sibTransId="{03B8AA27-15C8-4321-94FC-E47A55364EB0}"/>
    <dgm:cxn modelId="{9ED49EA8-43B8-4905-951F-FD05E84BDE0D}" srcId="{C70CD12A-02ED-47FB-82A9-DE65A190964C}" destId="{0FF3A7FB-7718-4F9F-818C-0194670ED660}" srcOrd="0" destOrd="0" parTransId="{32D18F64-8254-4244-8AD3-98ABB22FAFF5}" sibTransId="{E453DB58-4D7E-457A-9B8E-8344C845FAFE}"/>
    <dgm:cxn modelId="{B90EADEA-5B85-43E5-8A4F-EE15061B5D22}" srcId="{C70CD12A-02ED-47FB-82A9-DE65A190964C}" destId="{3DE2FFD7-1CB0-410A-9EF2-EB2B649C88DF}" srcOrd="1" destOrd="0" parTransId="{42633AFF-FB03-48C3-A057-154FDDD39210}" sibTransId="{6CFEE780-EF87-4846-AD30-A7C630FE3046}"/>
    <dgm:cxn modelId="{4FC8885C-A72B-4F94-AB25-62A2E55A1FB3}" type="presParOf" srcId="{40B1AABD-52CD-401E-A549-935B4BB29B0C}" destId="{F05A92F3-AD28-420C-BBD1-CA68F3C714FB}" srcOrd="0" destOrd="0" presId="urn:microsoft.com/office/officeart/2005/8/layout/vList2"/>
    <dgm:cxn modelId="{DE596C31-FC35-4587-B7DA-5FEF79DC9139}" type="presParOf" srcId="{40B1AABD-52CD-401E-A549-935B4BB29B0C}" destId="{1F07C122-5C79-4E15-B0E9-7890EF691C5D}" srcOrd="1" destOrd="0" presId="urn:microsoft.com/office/officeart/2005/8/layout/vList2"/>
    <dgm:cxn modelId="{7FE098CA-C574-4C3B-8804-C36442269CAA}" type="presParOf" srcId="{40B1AABD-52CD-401E-A549-935B4BB29B0C}" destId="{473BFFAB-348E-41EF-80C8-7C5C95D0948C}" srcOrd="2" destOrd="0" presId="urn:microsoft.com/office/officeart/2005/8/layout/vList2"/>
    <dgm:cxn modelId="{DB7DB49E-287D-4E4E-911E-C09C1248F843}" type="presParOf" srcId="{40B1AABD-52CD-401E-A549-935B4BB29B0C}" destId="{4B148277-A38F-4EC2-9611-52E0824CB99C}" srcOrd="3" destOrd="0" presId="urn:microsoft.com/office/officeart/2005/8/layout/vList2"/>
    <dgm:cxn modelId="{D0C0F6BA-5D74-42B5-BB2A-075B30D0BFEF}" type="presParOf" srcId="{40B1AABD-52CD-401E-A549-935B4BB29B0C}" destId="{64E05919-70C6-43FF-B7AE-2270810A8A8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8FBCC0-EBBB-4942-8458-7E43B19750D9}"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BC5805CE-BB68-444D-9130-52FC73829227}">
      <dgm:prSet/>
      <dgm:spPr/>
      <dgm:t>
        <a:bodyPr/>
        <a:lstStyle/>
        <a:p>
          <a:r>
            <a:rPr lang="en-US"/>
            <a:t>They put nutrients back into our soil that our producers will use to grow.</a:t>
          </a:r>
        </a:p>
      </dgm:t>
    </dgm:pt>
    <dgm:pt modelId="{5B1E1453-A117-4B6A-8E8E-CBC9E08B0AAE}" type="parTrans" cxnId="{12C92F2F-CFAC-4888-9122-F58EE201D3E4}">
      <dgm:prSet/>
      <dgm:spPr/>
      <dgm:t>
        <a:bodyPr/>
        <a:lstStyle/>
        <a:p>
          <a:endParaRPr lang="en-US"/>
        </a:p>
      </dgm:t>
    </dgm:pt>
    <dgm:pt modelId="{3B555B74-85C1-4E7D-AB96-631B6D271C71}" type="sibTrans" cxnId="{12C92F2F-CFAC-4888-9122-F58EE201D3E4}">
      <dgm:prSet/>
      <dgm:spPr/>
      <dgm:t>
        <a:bodyPr/>
        <a:lstStyle/>
        <a:p>
          <a:endParaRPr lang="en-US"/>
        </a:p>
      </dgm:t>
    </dgm:pt>
    <dgm:pt modelId="{8B1094BC-3D5C-4732-A713-9BD6A6C615E3}">
      <dgm:prSet/>
      <dgm:spPr/>
      <dgm:t>
        <a:bodyPr/>
        <a:lstStyle/>
        <a:p>
          <a:r>
            <a:rPr lang="en-US"/>
            <a:t>Without them our world would be full of dead and decaying plants and animals</a:t>
          </a:r>
        </a:p>
      </dgm:t>
    </dgm:pt>
    <dgm:pt modelId="{2C6910EE-E663-4962-8FA0-F6DF36B4F2D0}" type="parTrans" cxnId="{4C373AD0-A320-4038-A344-52064E58BE05}">
      <dgm:prSet/>
      <dgm:spPr/>
      <dgm:t>
        <a:bodyPr/>
        <a:lstStyle/>
        <a:p>
          <a:endParaRPr lang="en-US"/>
        </a:p>
      </dgm:t>
    </dgm:pt>
    <dgm:pt modelId="{6F9EA94A-5B0C-4F0D-8BDE-1CA6930FF1A3}" type="sibTrans" cxnId="{4C373AD0-A320-4038-A344-52064E58BE05}">
      <dgm:prSet/>
      <dgm:spPr/>
      <dgm:t>
        <a:bodyPr/>
        <a:lstStyle/>
        <a:p>
          <a:endParaRPr lang="en-US"/>
        </a:p>
      </dgm:t>
    </dgm:pt>
    <dgm:pt modelId="{B6660C2F-3593-48BF-81E3-3850F0CA6722}" type="pres">
      <dgm:prSet presAssocID="{AE8FBCC0-EBBB-4942-8458-7E43B19750D9}" presName="hierChild1" presStyleCnt="0">
        <dgm:presLayoutVars>
          <dgm:chPref val="1"/>
          <dgm:dir/>
          <dgm:animOne val="branch"/>
          <dgm:animLvl val="lvl"/>
          <dgm:resizeHandles/>
        </dgm:presLayoutVars>
      </dgm:prSet>
      <dgm:spPr/>
    </dgm:pt>
    <dgm:pt modelId="{283FBFF8-81AB-44F5-B8F7-C63C1841B35D}" type="pres">
      <dgm:prSet presAssocID="{BC5805CE-BB68-444D-9130-52FC73829227}" presName="hierRoot1" presStyleCnt="0"/>
      <dgm:spPr/>
    </dgm:pt>
    <dgm:pt modelId="{A8C2D057-9C0B-4348-925A-030BDF713EF8}" type="pres">
      <dgm:prSet presAssocID="{BC5805CE-BB68-444D-9130-52FC73829227}" presName="composite" presStyleCnt="0"/>
      <dgm:spPr/>
    </dgm:pt>
    <dgm:pt modelId="{C44B69B1-E4E0-4A55-8F95-39CA9287EAAE}" type="pres">
      <dgm:prSet presAssocID="{BC5805CE-BB68-444D-9130-52FC73829227}" presName="background" presStyleLbl="node0" presStyleIdx="0" presStyleCnt="2"/>
      <dgm:spPr/>
    </dgm:pt>
    <dgm:pt modelId="{D4BAB43E-94E3-4A66-B8CF-E51D2C4461DE}" type="pres">
      <dgm:prSet presAssocID="{BC5805CE-BB68-444D-9130-52FC73829227}" presName="text" presStyleLbl="fgAcc0" presStyleIdx="0" presStyleCnt="2">
        <dgm:presLayoutVars>
          <dgm:chPref val="3"/>
        </dgm:presLayoutVars>
      </dgm:prSet>
      <dgm:spPr/>
    </dgm:pt>
    <dgm:pt modelId="{766268BD-DA6D-49BC-83E1-E01F1D916770}" type="pres">
      <dgm:prSet presAssocID="{BC5805CE-BB68-444D-9130-52FC73829227}" presName="hierChild2" presStyleCnt="0"/>
      <dgm:spPr/>
    </dgm:pt>
    <dgm:pt modelId="{CC5FFD2E-0331-451A-B2B8-66480907CEDD}" type="pres">
      <dgm:prSet presAssocID="{8B1094BC-3D5C-4732-A713-9BD6A6C615E3}" presName="hierRoot1" presStyleCnt="0"/>
      <dgm:spPr/>
    </dgm:pt>
    <dgm:pt modelId="{7E97C366-2720-4291-BB31-8FEB25479C7F}" type="pres">
      <dgm:prSet presAssocID="{8B1094BC-3D5C-4732-A713-9BD6A6C615E3}" presName="composite" presStyleCnt="0"/>
      <dgm:spPr/>
    </dgm:pt>
    <dgm:pt modelId="{B948E90A-6B83-446C-83BD-9B444F317208}" type="pres">
      <dgm:prSet presAssocID="{8B1094BC-3D5C-4732-A713-9BD6A6C615E3}" presName="background" presStyleLbl="node0" presStyleIdx="1" presStyleCnt="2"/>
      <dgm:spPr/>
    </dgm:pt>
    <dgm:pt modelId="{D59A7449-CF76-4225-A851-7C8B6D03C6CD}" type="pres">
      <dgm:prSet presAssocID="{8B1094BC-3D5C-4732-A713-9BD6A6C615E3}" presName="text" presStyleLbl="fgAcc0" presStyleIdx="1" presStyleCnt="2">
        <dgm:presLayoutVars>
          <dgm:chPref val="3"/>
        </dgm:presLayoutVars>
      </dgm:prSet>
      <dgm:spPr/>
    </dgm:pt>
    <dgm:pt modelId="{D4F2A25F-4CC8-4479-BBB9-317155AFB714}" type="pres">
      <dgm:prSet presAssocID="{8B1094BC-3D5C-4732-A713-9BD6A6C615E3}" presName="hierChild2" presStyleCnt="0"/>
      <dgm:spPr/>
    </dgm:pt>
  </dgm:ptLst>
  <dgm:cxnLst>
    <dgm:cxn modelId="{12C92F2F-CFAC-4888-9122-F58EE201D3E4}" srcId="{AE8FBCC0-EBBB-4942-8458-7E43B19750D9}" destId="{BC5805CE-BB68-444D-9130-52FC73829227}" srcOrd="0" destOrd="0" parTransId="{5B1E1453-A117-4B6A-8E8E-CBC9E08B0AAE}" sibTransId="{3B555B74-85C1-4E7D-AB96-631B6D271C71}"/>
    <dgm:cxn modelId="{1B7C6988-1570-413D-8AAB-3F39665AB4F0}" type="presOf" srcId="{AE8FBCC0-EBBB-4942-8458-7E43B19750D9}" destId="{B6660C2F-3593-48BF-81E3-3850F0CA6722}" srcOrd="0" destOrd="0" presId="urn:microsoft.com/office/officeart/2005/8/layout/hierarchy1"/>
    <dgm:cxn modelId="{66875DA6-DA03-4634-AA2E-77783AE1E9FF}" type="presOf" srcId="{8B1094BC-3D5C-4732-A713-9BD6A6C615E3}" destId="{D59A7449-CF76-4225-A851-7C8B6D03C6CD}" srcOrd="0" destOrd="0" presId="urn:microsoft.com/office/officeart/2005/8/layout/hierarchy1"/>
    <dgm:cxn modelId="{4C373AD0-A320-4038-A344-52064E58BE05}" srcId="{AE8FBCC0-EBBB-4942-8458-7E43B19750D9}" destId="{8B1094BC-3D5C-4732-A713-9BD6A6C615E3}" srcOrd="1" destOrd="0" parTransId="{2C6910EE-E663-4962-8FA0-F6DF36B4F2D0}" sibTransId="{6F9EA94A-5B0C-4F0D-8BDE-1CA6930FF1A3}"/>
    <dgm:cxn modelId="{5EFA92E2-05C0-40A3-B878-C8E7E6EFBDC1}" type="presOf" srcId="{BC5805CE-BB68-444D-9130-52FC73829227}" destId="{D4BAB43E-94E3-4A66-B8CF-E51D2C4461DE}" srcOrd="0" destOrd="0" presId="urn:microsoft.com/office/officeart/2005/8/layout/hierarchy1"/>
    <dgm:cxn modelId="{30E8C99D-9349-4350-82BE-8E02654D0219}" type="presParOf" srcId="{B6660C2F-3593-48BF-81E3-3850F0CA6722}" destId="{283FBFF8-81AB-44F5-B8F7-C63C1841B35D}" srcOrd="0" destOrd="0" presId="urn:microsoft.com/office/officeart/2005/8/layout/hierarchy1"/>
    <dgm:cxn modelId="{921F522C-5A51-414C-B746-D9778A4C8ECF}" type="presParOf" srcId="{283FBFF8-81AB-44F5-B8F7-C63C1841B35D}" destId="{A8C2D057-9C0B-4348-925A-030BDF713EF8}" srcOrd="0" destOrd="0" presId="urn:microsoft.com/office/officeart/2005/8/layout/hierarchy1"/>
    <dgm:cxn modelId="{FED420C4-C580-4383-8F06-E1AB3739603B}" type="presParOf" srcId="{A8C2D057-9C0B-4348-925A-030BDF713EF8}" destId="{C44B69B1-E4E0-4A55-8F95-39CA9287EAAE}" srcOrd="0" destOrd="0" presId="urn:microsoft.com/office/officeart/2005/8/layout/hierarchy1"/>
    <dgm:cxn modelId="{014B894E-6210-4525-8410-6A99669CB235}" type="presParOf" srcId="{A8C2D057-9C0B-4348-925A-030BDF713EF8}" destId="{D4BAB43E-94E3-4A66-B8CF-E51D2C4461DE}" srcOrd="1" destOrd="0" presId="urn:microsoft.com/office/officeart/2005/8/layout/hierarchy1"/>
    <dgm:cxn modelId="{5A1CFB1F-164F-42A1-93E0-CC438C23163F}" type="presParOf" srcId="{283FBFF8-81AB-44F5-B8F7-C63C1841B35D}" destId="{766268BD-DA6D-49BC-83E1-E01F1D916770}" srcOrd="1" destOrd="0" presId="urn:microsoft.com/office/officeart/2005/8/layout/hierarchy1"/>
    <dgm:cxn modelId="{4AD91FED-B61F-496C-9A6A-D097C713E503}" type="presParOf" srcId="{B6660C2F-3593-48BF-81E3-3850F0CA6722}" destId="{CC5FFD2E-0331-451A-B2B8-66480907CEDD}" srcOrd="1" destOrd="0" presId="urn:microsoft.com/office/officeart/2005/8/layout/hierarchy1"/>
    <dgm:cxn modelId="{32123E0F-391E-410C-BF54-10AF2D1CA385}" type="presParOf" srcId="{CC5FFD2E-0331-451A-B2B8-66480907CEDD}" destId="{7E97C366-2720-4291-BB31-8FEB25479C7F}" srcOrd="0" destOrd="0" presId="urn:microsoft.com/office/officeart/2005/8/layout/hierarchy1"/>
    <dgm:cxn modelId="{CB83EE9E-A226-4037-BA78-DA6406F8B192}" type="presParOf" srcId="{7E97C366-2720-4291-BB31-8FEB25479C7F}" destId="{B948E90A-6B83-446C-83BD-9B444F317208}" srcOrd="0" destOrd="0" presId="urn:microsoft.com/office/officeart/2005/8/layout/hierarchy1"/>
    <dgm:cxn modelId="{BBB52054-6679-4885-BC95-903D679B870E}" type="presParOf" srcId="{7E97C366-2720-4291-BB31-8FEB25479C7F}" destId="{D59A7449-CF76-4225-A851-7C8B6D03C6CD}" srcOrd="1" destOrd="0" presId="urn:microsoft.com/office/officeart/2005/8/layout/hierarchy1"/>
    <dgm:cxn modelId="{0EA584C1-6093-49EF-A4C2-6D8CDDBB4797}" type="presParOf" srcId="{CC5FFD2E-0331-451A-B2B8-66480907CEDD}" destId="{D4F2A25F-4CC8-4479-BBB9-317155AFB71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5A92F3-AD28-420C-BBD1-CA68F3C714FB}">
      <dsp:nvSpPr>
        <dsp:cNvPr id="0" name=""/>
        <dsp:cNvSpPr/>
      </dsp:nvSpPr>
      <dsp:spPr>
        <a:xfrm>
          <a:off x="0" y="34140"/>
          <a:ext cx="6628804" cy="1579500"/>
        </a:xfrm>
        <a:prstGeom prst="round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Decomposers are organisms that break down dead and decaying plants and animals.</a:t>
          </a:r>
        </a:p>
      </dsp:txBody>
      <dsp:txXfrm>
        <a:off x="77105" y="111245"/>
        <a:ext cx="6474594" cy="1425290"/>
      </dsp:txXfrm>
    </dsp:sp>
    <dsp:sp modelId="{473BFFAB-348E-41EF-80C8-7C5C95D0948C}">
      <dsp:nvSpPr>
        <dsp:cNvPr id="0" name=""/>
        <dsp:cNvSpPr/>
      </dsp:nvSpPr>
      <dsp:spPr>
        <a:xfrm>
          <a:off x="0" y="1700040"/>
          <a:ext cx="6628804" cy="1579500"/>
        </a:xfrm>
        <a:prstGeom prst="roundRect">
          <a:avLst/>
        </a:prstGeom>
        <a:gradFill rotWithShape="0">
          <a:gsLst>
            <a:gs pos="0">
              <a:schemeClr val="accent5">
                <a:hueOff val="1247628"/>
                <a:satOff val="-25244"/>
                <a:lumOff val="784"/>
                <a:alphaOff val="0"/>
                <a:tint val="96000"/>
                <a:lumMod val="100000"/>
              </a:schemeClr>
            </a:gs>
            <a:gs pos="78000">
              <a:schemeClr val="accent5">
                <a:hueOff val="1247628"/>
                <a:satOff val="-25244"/>
                <a:lumOff val="78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They add nutrients back into the soil to help producers grow.</a:t>
          </a:r>
        </a:p>
      </dsp:txBody>
      <dsp:txXfrm>
        <a:off x="77105" y="1777145"/>
        <a:ext cx="6474594" cy="1425290"/>
      </dsp:txXfrm>
    </dsp:sp>
    <dsp:sp modelId="{64E05919-70C6-43FF-B7AE-2270810A8A8E}">
      <dsp:nvSpPr>
        <dsp:cNvPr id="0" name=""/>
        <dsp:cNvSpPr/>
      </dsp:nvSpPr>
      <dsp:spPr>
        <a:xfrm>
          <a:off x="0" y="3365940"/>
          <a:ext cx="6628804" cy="1579500"/>
        </a:xfrm>
        <a:prstGeom prst="roundRect">
          <a:avLst/>
        </a:prstGeom>
        <a:gradFill rotWithShape="0">
          <a:gsLst>
            <a:gs pos="0">
              <a:schemeClr val="accent5">
                <a:hueOff val="2495256"/>
                <a:satOff val="-50489"/>
                <a:lumOff val="1569"/>
                <a:alphaOff val="0"/>
                <a:tint val="96000"/>
                <a:lumMod val="100000"/>
              </a:schemeClr>
            </a:gs>
            <a:gs pos="78000">
              <a:schemeClr val="accent5">
                <a:hueOff val="2495256"/>
                <a:satOff val="-50489"/>
                <a:lumOff val="1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Examples include earthworms, termites, maggots, mushrooms and other types of fungi. </a:t>
          </a:r>
        </a:p>
      </dsp:txBody>
      <dsp:txXfrm>
        <a:off x="77105" y="3443045"/>
        <a:ext cx="6474594" cy="14252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B69B1-E4E0-4A55-8F95-39CA9287EAAE}">
      <dsp:nvSpPr>
        <dsp:cNvPr id="0" name=""/>
        <dsp:cNvSpPr/>
      </dsp:nvSpPr>
      <dsp:spPr>
        <a:xfrm>
          <a:off x="378128" y="575"/>
          <a:ext cx="4112906" cy="261169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BAB43E-94E3-4A66-B8CF-E51D2C4461DE}">
      <dsp:nvSpPr>
        <dsp:cNvPr id="0" name=""/>
        <dsp:cNvSpPr/>
      </dsp:nvSpPr>
      <dsp:spPr>
        <a:xfrm>
          <a:off x="835118" y="434716"/>
          <a:ext cx="4112906" cy="2611695"/>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They put nutrients back into our soil that our producers will use to grow.</a:t>
          </a:r>
        </a:p>
      </dsp:txBody>
      <dsp:txXfrm>
        <a:off x="911612" y="511210"/>
        <a:ext cx="3959918" cy="2458707"/>
      </dsp:txXfrm>
    </dsp:sp>
    <dsp:sp modelId="{B948E90A-6B83-446C-83BD-9B444F317208}">
      <dsp:nvSpPr>
        <dsp:cNvPr id="0" name=""/>
        <dsp:cNvSpPr/>
      </dsp:nvSpPr>
      <dsp:spPr>
        <a:xfrm>
          <a:off x="5405014" y="575"/>
          <a:ext cx="4112906" cy="261169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9A7449-CF76-4225-A851-7C8B6D03C6CD}">
      <dsp:nvSpPr>
        <dsp:cNvPr id="0" name=""/>
        <dsp:cNvSpPr/>
      </dsp:nvSpPr>
      <dsp:spPr>
        <a:xfrm>
          <a:off x="5862004" y="434716"/>
          <a:ext cx="4112906" cy="2611695"/>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Without them our world would be full of dead and decaying plants and animals</a:t>
          </a:r>
        </a:p>
      </dsp:txBody>
      <dsp:txXfrm>
        <a:off x="5938498" y="511210"/>
        <a:ext cx="3959918" cy="245870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7A4B050-4BF8-479F-87D4-BD80F0D4412E}"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3C0E04-6EE7-454D-91F1-522F4525B6CF}" type="slidenum">
              <a:rPr lang="en-US" smtClean="0"/>
              <a:t>‹#›</a:t>
            </a:fld>
            <a:endParaRPr lang="en-US"/>
          </a:p>
        </p:txBody>
      </p:sp>
    </p:spTree>
    <p:extLst>
      <p:ext uri="{BB962C8B-B14F-4D97-AF65-F5344CB8AC3E}">
        <p14:creationId xmlns:p14="http://schemas.microsoft.com/office/powerpoint/2010/main" val="3693583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A4B050-4BF8-479F-87D4-BD80F0D4412E}"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3C0E04-6EE7-454D-91F1-522F4525B6CF}" type="slidenum">
              <a:rPr lang="en-US" smtClean="0"/>
              <a:t>‹#›</a:t>
            </a:fld>
            <a:endParaRPr lang="en-US"/>
          </a:p>
        </p:txBody>
      </p:sp>
    </p:spTree>
    <p:extLst>
      <p:ext uri="{BB962C8B-B14F-4D97-AF65-F5344CB8AC3E}">
        <p14:creationId xmlns:p14="http://schemas.microsoft.com/office/powerpoint/2010/main" val="3976254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A4B050-4BF8-479F-87D4-BD80F0D4412E}"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3C0E04-6EE7-454D-91F1-522F4525B6CF}"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96646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A4B050-4BF8-479F-87D4-BD80F0D4412E}"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3C0E04-6EE7-454D-91F1-522F4525B6CF}" type="slidenum">
              <a:rPr lang="en-US" smtClean="0"/>
              <a:t>‹#›</a:t>
            </a:fld>
            <a:endParaRPr lang="en-US"/>
          </a:p>
        </p:txBody>
      </p:sp>
    </p:spTree>
    <p:extLst>
      <p:ext uri="{BB962C8B-B14F-4D97-AF65-F5344CB8AC3E}">
        <p14:creationId xmlns:p14="http://schemas.microsoft.com/office/powerpoint/2010/main" val="855418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A4B050-4BF8-479F-87D4-BD80F0D4412E}"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3C0E04-6EE7-454D-91F1-522F4525B6C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48136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A4B050-4BF8-479F-87D4-BD80F0D4412E}"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3C0E04-6EE7-454D-91F1-522F4525B6CF}" type="slidenum">
              <a:rPr lang="en-US" smtClean="0"/>
              <a:t>‹#›</a:t>
            </a:fld>
            <a:endParaRPr lang="en-US"/>
          </a:p>
        </p:txBody>
      </p:sp>
    </p:spTree>
    <p:extLst>
      <p:ext uri="{BB962C8B-B14F-4D97-AF65-F5344CB8AC3E}">
        <p14:creationId xmlns:p14="http://schemas.microsoft.com/office/powerpoint/2010/main" val="2014751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A4B050-4BF8-479F-87D4-BD80F0D4412E}"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3C0E04-6EE7-454D-91F1-522F4525B6CF}" type="slidenum">
              <a:rPr lang="en-US" smtClean="0"/>
              <a:t>‹#›</a:t>
            </a:fld>
            <a:endParaRPr lang="en-US"/>
          </a:p>
        </p:txBody>
      </p:sp>
    </p:spTree>
    <p:extLst>
      <p:ext uri="{BB962C8B-B14F-4D97-AF65-F5344CB8AC3E}">
        <p14:creationId xmlns:p14="http://schemas.microsoft.com/office/powerpoint/2010/main" val="3054794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A4B050-4BF8-479F-87D4-BD80F0D4412E}"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3C0E04-6EE7-454D-91F1-522F4525B6CF}" type="slidenum">
              <a:rPr lang="en-US" smtClean="0"/>
              <a:t>‹#›</a:t>
            </a:fld>
            <a:endParaRPr lang="en-US"/>
          </a:p>
        </p:txBody>
      </p:sp>
    </p:spTree>
    <p:extLst>
      <p:ext uri="{BB962C8B-B14F-4D97-AF65-F5344CB8AC3E}">
        <p14:creationId xmlns:p14="http://schemas.microsoft.com/office/powerpoint/2010/main" val="2743482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A4B050-4BF8-479F-87D4-BD80F0D4412E}"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3C0E04-6EE7-454D-91F1-522F4525B6CF}" type="slidenum">
              <a:rPr lang="en-US" smtClean="0"/>
              <a:t>‹#›</a:t>
            </a:fld>
            <a:endParaRPr lang="en-US"/>
          </a:p>
        </p:txBody>
      </p:sp>
    </p:spTree>
    <p:extLst>
      <p:ext uri="{BB962C8B-B14F-4D97-AF65-F5344CB8AC3E}">
        <p14:creationId xmlns:p14="http://schemas.microsoft.com/office/powerpoint/2010/main" val="705933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A4B050-4BF8-479F-87D4-BD80F0D4412E}"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3C0E04-6EE7-454D-91F1-522F4525B6CF}" type="slidenum">
              <a:rPr lang="en-US" smtClean="0"/>
              <a:t>‹#›</a:t>
            </a:fld>
            <a:endParaRPr lang="en-US"/>
          </a:p>
        </p:txBody>
      </p:sp>
    </p:spTree>
    <p:extLst>
      <p:ext uri="{BB962C8B-B14F-4D97-AF65-F5344CB8AC3E}">
        <p14:creationId xmlns:p14="http://schemas.microsoft.com/office/powerpoint/2010/main" val="1934324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A4B050-4BF8-479F-87D4-BD80F0D4412E}"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3C0E04-6EE7-454D-91F1-522F4525B6CF}" type="slidenum">
              <a:rPr lang="en-US" smtClean="0"/>
              <a:t>‹#›</a:t>
            </a:fld>
            <a:endParaRPr lang="en-US"/>
          </a:p>
        </p:txBody>
      </p:sp>
    </p:spTree>
    <p:extLst>
      <p:ext uri="{BB962C8B-B14F-4D97-AF65-F5344CB8AC3E}">
        <p14:creationId xmlns:p14="http://schemas.microsoft.com/office/powerpoint/2010/main" val="174113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A4B050-4BF8-479F-87D4-BD80F0D4412E}" type="datetimeFigureOut">
              <a:rPr lang="en-US" smtClean="0"/>
              <a:t>10/27/2023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3C0E04-6EE7-454D-91F1-522F4525B6CF}" type="slidenum">
              <a:rPr lang="en-US" smtClean="0"/>
              <a:t>‹#›</a:t>
            </a:fld>
            <a:endParaRPr lang="en-US"/>
          </a:p>
        </p:txBody>
      </p:sp>
    </p:spTree>
    <p:extLst>
      <p:ext uri="{BB962C8B-B14F-4D97-AF65-F5344CB8AC3E}">
        <p14:creationId xmlns:p14="http://schemas.microsoft.com/office/powerpoint/2010/main" val="1651449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A4B050-4BF8-479F-87D4-BD80F0D4412E}" type="datetimeFigureOut">
              <a:rPr lang="en-US" smtClean="0"/>
              <a:t>10/27/2023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3C0E04-6EE7-454D-91F1-522F4525B6CF}" type="slidenum">
              <a:rPr lang="en-US" smtClean="0"/>
              <a:t>‹#›</a:t>
            </a:fld>
            <a:endParaRPr lang="en-US"/>
          </a:p>
        </p:txBody>
      </p:sp>
    </p:spTree>
    <p:extLst>
      <p:ext uri="{BB962C8B-B14F-4D97-AF65-F5344CB8AC3E}">
        <p14:creationId xmlns:p14="http://schemas.microsoft.com/office/powerpoint/2010/main" val="4268247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A4B050-4BF8-479F-87D4-BD80F0D4412E}" type="datetimeFigureOut">
              <a:rPr lang="en-US" smtClean="0"/>
              <a:t>10/27/2023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3C0E04-6EE7-454D-91F1-522F4525B6CF}" type="slidenum">
              <a:rPr lang="en-US" smtClean="0"/>
              <a:t>‹#›</a:t>
            </a:fld>
            <a:endParaRPr lang="en-US"/>
          </a:p>
        </p:txBody>
      </p:sp>
    </p:spTree>
    <p:extLst>
      <p:ext uri="{BB962C8B-B14F-4D97-AF65-F5344CB8AC3E}">
        <p14:creationId xmlns:p14="http://schemas.microsoft.com/office/powerpoint/2010/main" val="3264756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A4B050-4BF8-479F-87D4-BD80F0D4412E}"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3C0E04-6EE7-454D-91F1-522F4525B6CF}" type="slidenum">
              <a:rPr lang="en-US" smtClean="0"/>
              <a:t>‹#›</a:t>
            </a:fld>
            <a:endParaRPr lang="en-US"/>
          </a:p>
        </p:txBody>
      </p:sp>
    </p:spTree>
    <p:extLst>
      <p:ext uri="{BB962C8B-B14F-4D97-AF65-F5344CB8AC3E}">
        <p14:creationId xmlns:p14="http://schemas.microsoft.com/office/powerpoint/2010/main" val="1023668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A4B050-4BF8-479F-87D4-BD80F0D4412E}"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3C0E04-6EE7-454D-91F1-522F4525B6CF}" type="slidenum">
              <a:rPr lang="en-US" smtClean="0"/>
              <a:t>‹#›</a:t>
            </a:fld>
            <a:endParaRPr lang="en-US"/>
          </a:p>
        </p:txBody>
      </p:sp>
    </p:spTree>
    <p:extLst>
      <p:ext uri="{BB962C8B-B14F-4D97-AF65-F5344CB8AC3E}">
        <p14:creationId xmlns:p14="http://schemas.microsoft.com/office/powerpoint/2010/main" val="926530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7A4B050-4BF8-479F-87D4-BD80F0D4412E}" type="datetimeFigureOut">
              <a:rPr lang="en-US" smtClean="0"/>
              <a:t>10/27/2023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03C0E04-6EE7-454D-91F1-522F4525B6CF}" type="slidenum">
              <a:rPr lang="en-US" smtClean="0"/>
              <a:t>‹#›</a:t>
            </a:fld>
            <a:endParaRPr lang="en-US"/>
          </a:p>
        </p:txBody>
      </p:sp>
    </p:spTree>
    <p:extLst>
      <p:ext uri="{BB962C8B-B14F-4D97-AF65-F5344CB8AC3E}">
        <p14:creationId xmlns:p14="http://schemas.microsoft.com/office/powerpoint/2010/main" val="334194258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pngitem.com/middle/hTiRwJJ_thinking-brain-clipart-hd-png-download/"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hyperlink" Target="https://sturner4327.weebly.com/decomposers.html" TargetMode="External"/><Relationship Id="rId3" Type="http://schemas.openxmlformats.org/officeDocument/2006/relationships/hyperlink" Target="http://www.youtube.com/watch?v=f1NZlXGASlc" TargetMode="External"/><Relationship Id="rId7" Type="http://schemas.openxmlformats.org/officeDocument/2006/relationships/hyperlink" Target="https://wildlifeinformer.com/types-of-decomposers/" TargetMode="External"/><Relationship Id="rId12"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7.jpg"/><Relationship Id="rId11" Type="http://schemas.openxmlformats.org/officeDocument/2006/relationships/hyperlink" Target="https://ecologyconnections.weebly.com/decomposer.html" TargetMode="External"/><Relationship Id="rId5" Type="http://schemas.openxmlformats.org/officeDocument/2006/relationships/hyperlink" Target="https://www.publicdomainpictures.net/view-image.php?image=38719&amp;picture=&amp;jazyk=JP" TargetMode="External"/><Relationship Id="rId10" Type="http://schemas.openxmlformats.org/officeDocument/2006/relationships/image" Target="../media/image9.jpg"/><Relationship Id="rId4" Type="http://schemas.openxmlformats.org/officeDocument/2006/relationships/image" Target="../media/image6.jpg"/><Relationship Id="rId9" Type="http://schemas.openxmlformats.org/officeDocument/2006/relationships/hyperlink" Target="https://www.flickr.com/photos/treegrow/32827304842"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2.xml"/><Relationship Id="rId7" Type="http://schemas.openxmlformats.org/officeDocument/2006/relationships/hyperlink" Target="https://youtu.be/uB61rfeeAsM" TargetMode="Externa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hyperlink" Target="https://study.com/academy/lesson/decomposers-lesson-for-kids-definition-examples.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dodo-bird/477499086" TargetMode="External"/><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hyperlink" Target="https://youtu.be/l-zc_1vjLnI"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6BA49AE6-5DB0-10E5-E9E7-183287E48D5C}"/>
              </a:ext>
            </a:extLst>
          </p:cNvPr>
          <p:cNvSpPr/>
          <p:nvPr/>
        </p:nvSpPr>
        <p:spPr>
          <a:xfrm>
            <a:off x="172720" y="121920"/>
            <a:ext cx="11795760" cy="6543040"/>
          </a:xfrm>
          <a:custGeom>
            <a:avLst/>
            <a:gdLst>
              <a:gd name="connsiteX0" fmla="*/ 0 w 11795760"/>
              <a:gd name="connsiteY0" fmla="*/ 3271520 h 6543040"/>
              <a:gd name="connsiteX1" fmla="*/ 5897880 w 11795760"/>
              <a:gd name="connsiteY1" fmla="*/ 0 h 6543040"/>
              <a:gd name="connsiteX2" fmla="*/ 11795760 w 11795760"/>
              <a:gd name="connsiteY2" fmla="*/ 3271520 h 6543040"/>
              <a:gd name="connsiteX3" fmla="*/ 5897880 w 11795760"/>
              <a:gd name="connsiteY3" fmla="*/ 6543040 h 6543040"/>
              <a:gd name="connsiteX4" fmla="*/ 0 w 11795760"/>
              <a:gd name="connsiteY4" fmla="*/ 3271520 h 6543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5760" h="6543040" fill="none" extrusionOk="0">
                <a:moveTo>
                  <a:pt x="0" y="3271520"/>
                </a:moveTo>
                <a:cubicBezTo>
                  <a:pt x="-163994" y="2123218"/>
                  <a:pt x="2437875" y="316878"/>
                  <a:pt x="5897880" y="0"/>
                </a:cubicBezTo>
                <a:cubicBezTo>
                  <a:pt x="9046358" y="-83736"/>
                  <a:pt x="11770609" y="1356796"/>
                  <a:pt x="11795760" y="3271520"/>
                </a:cubicBezTo>
                <a:cubicBezTo>
                  <a:pt x="11916779" y="4657799"/>
                  <a:pt x="9126502" y="6352963"/>
                  <a:pt x="5897880" y="6543040"/>
                </a:cubicBezTo>
                <a:cubicBezTo>
                  <a:pt x="2590760" y="6628248"/>
                  <a:pt x="131815" y="5341398"/>
                  <a:pt x="0" y="3271520"/>
                </a:cubicBezTo>
                <a:close/>
              </a:path>
              <a:path w="11795760" h="6543040" stroke="0" extrusionOk="0">
                <a:moveTo>
                  <a:pt x="0" y="3271520"/>
                </a:moveTo>
                <a:cubicBezTo>
                  <a:pt x="292565" y="1683853"/>
                  <a:pt x="1909420" y="350698"/>
                  <a:pt x="5897880" y="0"/>
                </a:cubicBezTo>
                <a:cubicBezTo>
                  <a:pt x="9196642" y="-5272"/>
                  <a:pt x="11454393" y="1382360"/>
                  <a:pt x="11795760" y="3271520"/>
                </a:cubicBezTo>
                <a:cubicBezTo>
                  <a:pt x="11317247" y="5516209"/>
                  <a:pt x="9110678" y="5709205"/>
                  <a:pt x="5897880" y="6543040"/>
                </a:cubicBezTo>
                <a:cubicBezTo>
                  <a:pt x="2483650" y="6422237"/>
                  <a:pt x="-390888" y="5026962"/>
                  <a:pt x="0" y="3271520"/>
                </a:cubicBezTo>
                <a:close/>
              </a:path>
            </a:pathLst>
          </a:custGeom>
          <a:solidFill>
            <a:schemeClr val="bg1"/>
          </a:solidFill>
          <a:ln w="76200">
            <a:solidFill>
              <a:schemeClr val="accent3">
                <a:lumMod val="50000"/>
              </a:schemeClr>
            </a:solidFill>
            <a:extLst>
              <a:ext uri="{C807C97D-BFC1-408E-A445-0C87EB9F89A2}">
                <ask:lineSketchStyleProps xmlns:ask="http://schemas.microsoft.com/office/drawing/2018/sketchyshapes" sd="273479330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A018DFE-D2F4-B7FE-0E3D-D8BF8B45802A}"/>
              </a:ext>
            </a:extLst>
          </p:cNvPr>
          <p:cNvSpPr/>
          <p:nvPr/>
        </p:nvSpPr>
        <p:spPr>
          <a:xfrm>
            <a:off x="739739" y="349321"/>
            <a:ext cx="10551560" cy="5804899"/>
          </a:xfrm>
          <a:custGeom>
            <a:avLst/>
            <a:gdLst>
              <a:gd name="connsiteX0" fmla="*/ 0 w 10551560"/>
              <a:gd name="connsiteY0" fmla="*/ 0 h 5804899"/>
              <a:gd name="connsiteX1" fmla="*/ 870504 w 10551560"/>
              <a:gd name="connsiteY1" fmla="*/ 0 h 5804899"/>
              <a:gd name="connsiteX2" fmla="*/ 1318945 w 10551560"/>
              <a:gd name="connsiteY2" fmla="*/ 0 h 5804899"/>
              <a:gd name="connsiteX3" fmla="*/ 1661871 w 10551560"/>
              <a:gd name="connsiteY3" fmla="*/ 0 h 5804899"/>
              <a:gd name="connsiteX4" fmla="*/ 2426859 w 10551560"/>
              <a:gd name="connsiteY4" fmla="*/ 0 h 5804899"/>
              <a:gd name="connsiteX5" fmla="*/ 2980816 w 10551560"/>
              <a:gd name="connsiteY5" fmla="*/ 0 h 5804899"/>
              <a:gd name="connsiteX6" fmla="*/ 3429257 w 10551560"/>
              <a:gd name="connsiteY6" fmla="*/ 0 h 5804899"/>
              <a:gd name="connsiteX7" fmla="*/ 4088729 w 10551560"/>
              <a:gd name="connsiteY7" fmla="*/ 0 h 5804899"/>
              <a:gd name="connsiteX8" fmla="*/ 4853718 w 10551560"/>
              <a:gd name="connsiteY8" fmla="*/ 0 h 5804899"/>
              <a:gd name="connsiteX9" fmla="*/ 5302159 w 10551560"/>
              <a:gd name="connsiteY9" fmla="*/ 0 h 5804899"/>
              <a:gd name="connsiteX10" fmla="*/ 5645085 w 10551560"/>
              <a:gd name="connsiteY10" fmla="*/ 0 h 5804899"/>
              <a:gd name="connsiteX11" fmla="*/ 6515588 w 10551560"/>
              <a:gd name="connsiteY11" fmla="*/ 0 h 5804899"/>
              <a:gd name="connsiteX12" fmla="*/ 7175061 w 10551560"/>
              <a:gd name="connsiteY12" fmla="*/ 0 h 5804899"/>
              <a:gd name="connsiteX13" fmla="*/ 7834533 w 10551560"/>
              <a:gd name="connsiteY13" fmla="*/ 0 h 5804899"/>
              <a:gd name="connsiteX14" fmla="*/ 8388490 w 10551560"/>
              <a:gd name="connsiteY14" fmla="*/ 0 h 5804899"/>
              <a:gd name="connsiteX15" fmla="*/ 8731416 w 10551560"/>
              <a:gd name="connsiteY15" fmla="*/ 0 h 5804899"/>
              <a:gd name="connsiteX16" fmla="*/ 9496404 w 10551560"/>
              <a:gd name="connsiteY16" fmla="*/ 0 h 5804899"/>
              <a:gd name="connsiteX17" fmla="*/ 9944845 w 10551560"/>
              <a:gd name="connsiteY17" fmla="*/ 0 h 5804899"/>
              <a:gd name="connsiteX18" fmla="*/ 10551560 w 10551560"/>
              <a:gd name="connsiteY18" fmla="*/ 0 h 5804899"/>
              <a:gd name="connsiteX19" fmla="*/ 10551560 w 10551560"/>
              <a:gd name="connsiteY19" fmla="*/ 644989 h 5804899"/>
              <a:gd name="connsiteX20" fmla="*/ 10551560 w 10551560"/>
              <a:gd name="connsiteY20" fmla="*/ 1406076 h 5804899"/>
              <a:gd name="connsiteX21" fmla="*/ 10551560 w 10551560"/>
              <a:gd name="connsiteY21" fmla="*/ 1876917 h 5804899"/>
              <a:gd name="connsiteX22" fmla="*/ 10551560 w 10551560"/>
              <a:gd name="connsiteY22" fmla="*/ 2521906 h 5804899"/>
              <a:gd name="connsiteX23" fmla="*/ 10551560 w 10551560"/>
              <a:gd name="connsiteY23" fmla="*/ 2992748 h 5804899"/>
              <a:gd name="connsiteX24" fmla="*/ 10551560 w 10551560"/>
              <a:gd name="connsiteY24" fmla="*/ 3753835 h 5804899"/>
              <a:gd name="connsiteX25" fmla="*/ 10551560 w 10551560"/>
              <a:gd name="connsiteY25" fmla="*/ 4224676 h 5804899"/>
              <a:gd name="connsiteX26" fmla="*/ 10551560 w 10551560"/>
              <a:gd name="connsiteY26" fmla="*/ 4985763 h 5804899"/>
              <a:gd name="connsiteX27" fmla="*/ 10551560 w 10551560"/>
              <a:gd name="connsiteY27" fmla="*/ 5804899 h 5804899"/>
              <a:gd name="connsiteX28" fmla="*/ 9997603 w 10551560"/>
              <a:gd name="connsiteY28" fmla="*/ 5804899 h 5804899"/>
              <a:gd name="connsiteX29" fmla="*/ 9127099 w 10551560"/>
              <a:gd name="connsiteY29" fmla="*/ 5804899 h 5804899"/>
              <a:gd name="connsiteX30" fmla="*/ 8573143 w 10551560"/>
              <a:gd name="connsiteY30" fmla="*/ 5804899 h 5804899"/>
              <a:gd name="connsiteX31" fmla="*/ 8124701 w 10551560"/>
              <a:gd name="connsiteY31" fmla="*/ 5804899 h 5804899"/>
              <a:gd name="connsiteX32" fmla="*/ 7781776 w 10551560"/>
              <a:gd name="connsiteY32" fmla="*/ 5804899 h 5804899"/>
              <a:gd name="connsiteX33" fmla="*/ 6911272 w 10551560"/>
              <a:gd name="connsiteY33" fmla="*/ 5804899 h 5804899"/>
              <a:gd name="connsiteX34" fmla="*/ 6146284 w 10551560"/>
              <a:gd name="connsiteY34" fmla="*/ 5804899 h 5804899"/>
              <a:gd name="connsiteX35" fmla="*/ 5592327 w 10551560"/>
              <a:gd name="connsiteY35" fmla="*/ 5804899 h 5804899"/>
              <a:gd name="connsiteX36" fmla="*/ 4932854 w 10551560"/>
              <a:gd name="connsiteY36" fmla="*/ 5804899 h 5804899"/>
              <a:gd name="connsiteX37" fmla="*/ 4484413 w 10551560"/>
              <a:gd name="connsiteY37" fmla="*/ 5804899 h 5804899"/>
              <a:gd name="connsiteX38" fmla="*/ 3613909 w 10551560"/>
              <a:gd name="connsiteY38" fmla="*/ 5804899 h 5804899"/>
              <a:gd name="connsiteX39" fmla="*/ 2848921 w 10551560"/>
              <a:gd name="connsiteY39" fmla="*/ 5804899 h 5804899"/>
              <a:gd name="connsiteX40" fmla="*/ 2189449 w 10551560"/>
              <a:gd name="connsiteY40" fmla="*/ 5804899 h 5804899"/>
              <a:gd name="connsiteX41" fmla="*/ 1529976 w 10551560"/>
              <a:gd name="connsiteY41" fmla="*/ 5804899 h 5804899"/>
              <a:gd name="connsiteX42" fmla="*/ 1081535 w 10551560"/>
              <a:gd name="connsiteY42" fmla="*/ 5804899 h 5804899"/>
              <a:gd name="connsiteX43" fmla="*/ 633094 w 10551560"/>
              <a:gd name="connsiteY43" fmla="*/ 5804899 h 5804899"/>
              <a:gd name="connsiteX44" fmla="*/ 0 w 10551560"/>
              <a:gd name="connsiteY44" fmla="*/ 5804899 h 5804899"/>
              <a:gd name="connsiteX45" fmla="*/ 0 w 10551560"/>
              <a:gd name="connsiteY45" fmla="*/ 5101861 h 5804899"/>
              <a:gd name="connsiteX46" fmla="*/ 0 w 10551560"/>
              <a:gd name="connsiteY46" fmla="*/ 4572970 h 5804899"/>
              <a:gd name="connsiteX47" fmla="*/ 0 w 10551560"/>
              <a:gd name="connsiteY47" fmla="*/ 3869933 h 5804899"/>
              <a:gd name="connsiteX48" fmla="*/ 0 w 10551560"/>
              <a:gd name="connsiteY48" fmla="*/ 3224944 h 5804899"/>
              <a:gd name="connsiteX49" fmla="*/ 0 w 10551560"/>
              <a:gd name="connsiteY49" fmla="*/ 2579955 h 5804899"/>
              <a:gd name="connsiteX50" fmla="*/ 0 w 10551560"/>
              <a:gd name="connsiteY50" fmla="*/ 1876917 h 5804899"/>
              <a:gd name="connsiteX51" fmla="*/ 0 w 10551560"/>
              <a:gd name="connsiteY51" fmla="*/ 1406076 h 5804899"/>
              <a:gd name="connsiteX52" fmla="*/ 0 w 10551560"/>
              <a:gd name="connsiteY52" fmla="*/ 819136 h 5804899"/>
              <a:gd name="connsiteX53" fmla="*/ 0 w 10551560"/>
              <a:gd name="connsiteY53" fmla="*/ 0 h 58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551560" h="5804899" fill="none" extrusionOk="0">
                <a:moveTo>
                  <a:pt x="0" y="0"/>
                </a:moveTo>
                <a:cubicBezTo>
                  <a:pt x="254330" y="34191"/>
                  <a:pt x="648276" y="-27840"/>
                  <a:pt x="870504" y="0"/>
                </a:cubicBezTo>
                <a:cubicBezTo>
                  <a:pt x="1092732" y="27840"/>
                  <a:pt x="1110636" y="21013"/>
                  <a:pt x="1318945" y="0"/>
                </a:cubicBezTo>
                <a:cubicBezTo>
                  <a:pt x="1527254" y="-21013"/>
                  <a:pt x="1581084" y="2801"/>
                  <a:pt x="1661871" y="0"/>
                </a:cubicBezTo>
                <a:cubicBezTo>
                  <a:pt x="1742658" y="-2801"/>
                  <a:pt x="2147770" y="14737"/>
                  <a:pt x="2426859" y="0"/>
                </a:cubicBezTo>
                <a:cubicBezTo>
                  <a:pt x="2705948" y="-14737"/>
                  <a:pt x="2840595" y="18030"/>
                  <a:pt x="2980816" y="0"/>
                </a:cubicBezTo>
                <a:cubicBezTo>
                  <a:pt x="3121037" y="-18030"/>
                  <a:pt x="3252682" y="16620"/>
                  <a:pt x="3429257" y="0"/>
                </a:cubicBezTo>
                <a:cubicBezTo>
                  <a:pt x="3605832" y="-16620"/>
                  <a:pt x="3811694" y="-23794"/>
                  <a:pt x="4088729" y="0"/>
                </a:cubicBezTo>
                <a:cubicBezTo>
                  <a:pt x="4365764" y="23794"/>
                  <a:pt x="4636059" y="29273"/>
                  <a:pt x="4853718" y="0"/>
                </a:cubicBezTo>
                <a:cubicBezTo>
                  <a:pt x="5071377" y="-29273"/>
                  <a:pt x="5160615" y="-6948"/>
                  <a:pt x="5302159" y="0"/>
                </a:cubicBezTo>
                <a:cubicBezTo>
                  <a:pt x="5443703" y="6948"/>
                  <a:pt x="5571908" y="6368"/>
                  <a:pt x="5645085" y="0"/>
                </a:cubicBezTo>
                <a:cubicBezTo>
                  <a:pt x="5718262" y="-6368"/>
                  <a:pt x="6214251" y="184"/>
                  <a:pt x="6515588" y="0"/>
                </a:cubicBezTo>
                <a:cubicBezTo>
                  <a:pt x="6816925" y="-184"/>
                  <a:pt x="6967493" y="-27850"/>
                  <a:pt x="7175061" y="0"/>
                </a:cubicBezTo>
                <a:cubicBezTo>
                  <a:pt x="7382629" y="27850"/>
                  <a:pt x="7563470" y="-25950"/>
                  <a:pt x="7834533" y="0"/>
                </a:cubicBezTo>
                <a:cubicBezTo>
                  <a:pt x="8105596" y="25950"/>
                  <a:pt x="8208524" y="24468"/>
                  <a:pt x="8388490" y="0"/>
                </a:cubicBezTo>
                <a:cubicBezTo>
                  <a:pt x="8568456" y="-24468"/>
                  <a:pt x="8603678" y="8615"/>
                  <a:pt x="8731416" y="0"/>
                </a:cubicBezTo>
                <a:cubicBezTo>
                  <a:pt x="8859154" y="-8615"/>
                  <a:pt x="9152667" y="-33012"/>
                  <a:pt x="9496404" y="0"/>
                </a:cubicBezTo>
                <a:cubicBezTo>
                  <a:pt x="9840141" y="33012"/>
                  <a:pt x="9787497" y="18379"/>
                  <a:pt x="9944845" y="0"/>
                </a:cubicBezTo>
                <a:cubicBezTo>
                  <a:pt x="10102193" y="-18379"/>
                  <a:pt x="10256861" y="15498"/>
                  <a:pt x="10551560" y="0"/>
                </a:cubicBezTo>
                <a:cubicBezTo>
                  <a:pt x="10549807" y="269308"/>
                  <a:pt x="10539381" y="489302"/>
                  <a:pt x="10551560" y="644989"/>
                </a:cubicBezTo>
                <a:cubicBezTo>
                  <a:pt x="10563739" y="800676"/>
                  <a:pt x="10580218" y="1118225"/>
                  <a:pt x="10551560" y="1406076"/>
                </a:cubicBezTo>
                <a:cubicBezTo>
                  <a:pt x="10522902" y="1693927"/>
                  <a:pt x="10545991" y="1754655"/>
                  <a:pt x="10551560" y="1876917"/>
                </a:cubicBezTo>
                <a:cubicBezTo>
                  <a:pt x="10557129" y="1999179"/>
                  <a:pt x="10561467" y="2201821"/>
                  <a:pt x="10551560" y="2521906"/>
                </a:cubicBezTo>
                <a:cubicBezTo>
                  <a:pt x="10541653" y="2841991"/>
                  <a:pt x="10544137" y="2847475"/>
                  <a:pt x="10551560" y="2992748"/>
                </a:cubicBezTo>
                <a:cubicBezTo>
                  <a:pt x="10558983" y="3138021"/>
                  <a:pt x="10563772" y="3580357"/>
                  <a:pt x="10551560" y="3753835"/>
                </a:cubicBezTo>
                <a:cubicBezTo>
                  <a:pt x="10539348" y="3927313"/>
                  <a:pt x="10556354" y="4026611"/>
                  <a:pt x="10551560" y="4224676"/>
                </a:cubicBezTo>
                <a:cubicBezTo>
                  <a:pt x="10546766" y="4422741"/>
                  <a:pt x="10533831" y="4703384"/>
                  <a:pt x="10551560" y="4985763"/>
                </a:cubicBezTo>
                <a:cubicBezTo>
                  <a:pt x="10569289" y="5268142"/>
                  <a:pt x="10549114" y="5605365"/>
                  <a:pt x="10551560" y="5804899"/>
                </a:cubicBezTo>
                <a:cubicBezTo>
                  <a:pt x="10414155" y="5788877"/>
                  <a:pt x="10126201" y="5822914"/>
                  <a:pt x="9997603" y="5804899"/>
                </a:cubicBezTo>
                <a:cubicBezTo>
                  <a:pt x="9869005" y="5786884"/>
                  <a:pt x="9378691" y="5838926"/>
                  <a:pt x="9127099" y="5804899"/>
                </a:cubicBezTo>
                <a:cubicBezTo>
                  <a:pt x="8875507" y="5770872"/>
                  <a:pt x="8838852" y="5825080"/>
                  <a:pt x="8573143" y="5804899"/>
                </a:cubicBezTo>
                <a:cubicBezTo>
                  <a:pt x="8307434" y="5784718"/>
                  <a:pt x="8254545" y="5790421"/>
                  <a:pt x="8124701" y="5804899"/>
                </a:cubicBezTo>
                <a:cubicBezTo>
                  <a:pt x="7994857" y="5819377"/>
                  <a:pt x="7898717" y="5807712"/>
                  <a:pt x="7781776" y="5804899"/>
                </a:cubicBezTo>
                <a:cubicBezTo>
                  <a:pt x="7664835" y="5802086"/>
                  <a:pt x="7174771" y="5807492"/>
                  <a:pt x="6911272" y="5804899"/>
                </a:cubicBezTo>
                <a:cubicBezTo>
                  <a:pt x="6647773" y="5802306"/>
                  <a:pt x="6353424" y="5835889"/>
                  <a:pt x="6146284" y="5804899"/>
                </a:cubicBezTo>
                <a:cubicBezTo>
                  <a:pt x="5939144" y="5773909"/>
                  <a:pt x="5790609" y="5818834"/>
                  <a:pt x="5592327" y="5804899"/>
                </a:cubicBezTo>
                <a:cubicBezTo>
                  <a:pt x="5394045" y="5790964"/>
                  <a:pt x="5138042" y="5774664"/>
                  <a:pt x="4932854" y="5804899"/>
                </a:cubicBezTo>
                <a:cubicBezTo>
                  <a:pt x="4727666" y="5835134"/>
                  <a:pt x="4633129" y="5826636"/>
                  <a:pt x="4484413" y="5804899"/>
                </a:cubicBezTo>
                <a:cubicBezTo>
                  <a:pt x="4335697" y="5783162"/>
                  <a:pt x="3973286" y="5762456"/>
                  <a:pt x="3613909" y="5804899"/>
                </a:cubicBezTo>
                <a:cubicBezTo>
                  <a:pt x="3254532" y="5847342"/>
                  <a:pt x="3133562" y="5786194"/>
                  <a:pt x="2848921" y="5804899"/>
                </a:cubicBezTo>
                <a:cubicBezTo>
                  <a:pt x="2564280" y="5823604"/>
                  <a:pt x="2398457" y="5804061"/>
                  <a:pt x="2189449" y="5804899"/>
                </a:cubicBezTo>
                <a:cubicBezTo>
                  <a:pt x="1980441" y="5805737"/>
                  <a:pt x="1732903" y="5777085"/>
                  <a:pt x="1529976" y="5804899"/>
                </a:cubicBezTo>
                <a:cubicBezTo>
                  <a:pt x="1327049" y="5832713"/>
                  <a:pt x="1290948" y="5815132"/>
                  <a:pt x="1081535" y="5804899"/>
                </a:cubicBezTo>
                <a:cubicBezTo>
                  <a:pt x="872122" y="5794666"/>
                  <a:pt x="850129" y="5818711"/>
                  <a:pt x="633094" y="5804899"/>
                </a:cubicBezTo>
                <a:cubicBezTo>
                  <a:pt x="416059" y="5791087"/>
                  <a:pt x="155577" y="5809841"/>
                  <a:pt x="0" y="5804899"/>
                </a:cubicBezTo>
                <a:cubicBezTo>
                  <a:pt x="-9312" y="5534059"/>
                  <a:pt x="8788" y="5253922"/>
                  <a:pt x="0" y="5101861"/>
                </a:cubicBezTo>
                <a:cubicBezTo>
                  <a:pt x="-8788" y="4949800"/>
                  <a:pt x="-12740" y="4833602"/>
                  <a:pt x="0" y="4572970"/>
                </a:cubicBezTo>
                <a:cubicBezTo>
                  <a:pt x="12740" y="4312338"/>
                  <a:pt x="22618" y="4142686"/>
                  <a:pt x="0" y="3869933"/>
                </a:cubicBezTo>
                <a:cubicBezTo>
                  <a:pt x="-22618" y="3597180"/>
                  <a:pt x="-7690" y="3438860"/>
                  <a:pt x="0" y="3224944"/>
                </a:cubicBezTo>
                <a:cubicBezTo>
                  <a:pt x="7690" y="3011028"/>
                  <a:pt x="15339" y="2819130"/>
                  <a:pt x="0" y="2579955"/>
                </a:cubicBezTo>
                <a:cubicBezTo>
                  <a:pt x="-15339" y="2340780"/>
                  <a:pt x="-28043" y="2180972"/>
                  <a:pt x="0" y="1876917"/>
                </a:cubicBezTo>
                <a:cubicBezTo>
                  <a:pt x="28043" y="1572862"/>
                  <a:pt x="-4488" y="1630036"/>
                  <a:pt x="0" y="1406076"/>
                </a:cubicBezTo>
                <a:cubicBezTo>
                  <a:pt x="4488" y="1182116"/>
                  <a:pt x="6670" y="946497"/>
                  <a:pt x="0" y="819136"/>
                </a:cubicBezTo>
                <a:cubicBezTo>
                  <a:pt x="-6670" y="691775"/>
                  <a:pt x="-7820" y="229841"/>
                  <a:pt x="0" y="0"/>
                </a:cubicBezTo>
                <a:close/>
              </a:path>
              <a:path w="10551560" h="5804899" stroke="0" extrusionOk="0">
                <a:moveTo>
                  <a:pt x="0" y="0"/>
                </a:moveTo>
                <a:cubicBezTo>
                  <a:pt x="368896" y="-27898"/>
                  <a:pt x="533362" y="20547"/>
                  <a:pt x="764988" y="0"/>
                </a:cubicBezTo>
                <a:cubicBezTo>
                  <a:pt x="996614" y="-20547"/>
                  <a:pt x="1047782" y="9023"/>
                  <a:pt x="1213429" y="0"/>
                </a:cubicBezTo>
                <a:cubicBezTo>
                  <a:pt x="1379076" y="-9023"/>
                  <a:pt x="1592198" y="7456"/>
                  <a:pt x="1767386" y="0"/>
                </a:cubicBezTo>
                <a:cubicBezTo>
                  <a:pt x="1942574" y="-7456"/>
                  <a:pt x="2350414" y="20822"/>
                  <a:pt x="2637890" y="0"/>
                </a:cubicBezTo>
                <a:cubicBezTo>
                  <a:pt x="2925366" y="-20822"/>
                  <a:pt x="3243652" y="-15032"/>
                  <a:pt x="3402878" y="0"/>
                </a:cubicBezTo>
                <a:cubicBezTo>
                  <a:pt x="3562104" y="15032"/>
                  <a:pt x="3735475" y="7665"/>
                  <a:pt x="3851319" y="0"/>
                </a:cubicBezTo>
                <a:cubicBezTo>
                  <a:pt x="3967163" y="-7665"/>
                  <a:pt x="4129471" y="21717"/>
                  <a:pt x="4405276" y="0"/>
                </a:cubicBezTo>
                <a:cubicBezTo>
                  <a:pt x="4681081" y="-21717"/>
                  <a:pt x="4917115" y="32682"/>
                  <a:pt x="5064749" y="0"/>
                </a:cubicBezTo>
                <a:cubicBezTo>
                  <a:pt x="5212383" y="-32682"/>
                  <a:pt x="5310521" y="-20912"/>
                  <a:pt x="5513190" y="0"/>
                </a:cubicBezTo>
                <a:cubicBezTo>
                  <a:pt x="5715859" y="20912"/>
                  <a:pt x="6045997" y="-28418"/>
                  <a:pt x="6278178" y="0"/>
                </a:cubicBezTo>
                <a:cubicBezTo>
                  <a:pt x="6510359" y="28418"/>
                  <a:pt x="6669211" y="-11164"/>
                  <a:pt x="6937651" y="0"/>
                </a:cubicBezTo>
                <a:cubicBezTo>
                  <a:pt x="7206091" y="11164"/>
                  <a:pt x="7355659" y="-23773"/>
                  <a:pt x="7597123" y="0"/>
                </a:cubicBezTo>
                <a:cubicBezTo>
                  <a:pt x="7838587" y="23773"/>
                  <a:pt x="7951870" y="16602"/>
                  <a:pt x="8256596" y="0"/>
                </a:cubicBezTo>
                <a:cubicBezTo>
                  <a:pt x="8561322" y="-16602"/>
                  <a:pt x="8636795" y="8872"/>
                  <a:pt x="8916068" y="0"/>
                </a:cubicBezTo>
                <a:cubicBezTo>
                  <a:pt x="9195341" y="-8872"/>
                  <a:pt x="9278508" y="-11409"/>
                  <a:pt x="9470025" y="0"/>
                </a:cubicBezTo>
                <a:cubicBezTo>
                  <a:pt x="9661542" y="11409"/>
                  <a:pt x="10015488" y="-32072"/>
                  <a:pt x="10551560" y="0"/>
                </a:cubicBezTo>
                <a:cubicBezTo>
                  <a:pt x="10558434" y="220298"/>
                  <a:pt x="10529577" y="313030"/>
                  <a:pt x="10551560" y="586940"/>
                </a:cubicBezTo>
                <a:cubicBezTo>
                  <a:pt x="10573543" y="860850"/>
                  <a:pt x="10540631" y="832960"/>
                  <a:pt x="10551560" y="1057782"/>
                </a:cubicBezTo>
                <a:cubicBezTo>
                  <a:pt x="10562489" y="1282604"/>
                  <a:pt x="10544460" y="1581342"/>
                  <a:pt x="10551560" y="1760819"/>
                </a:cubicBezTo>
                <a:cubicBezTo>
                  <a:pt x="10558660" y="1940296"/>
                  <a:pt x="10547751" y="2154799"/>
                  <a:pt x="10551560" y="2289710"/>
                </a:cubicBezTo>
                <a:cubicBezTo>
                  <a:pt x="10555369" y="2424621"/>
                  <a:pt x="10574816" y="2845898"/>
                  <a:pt x="10551560" y="3050797"/>
                </a:cubicBezTo>
                <a:cubicBezTo>
                  <a:pt x="10528304" y="3255696"/>
                  <a:pt x="10547032" y="3368954"/>
                  <a:pt x="10551560" y="3579688"/>
                </a:cubicBezTo>
                <a:cubicBezTo>
                  <a:pt x="10556088" y="3790422"/>
                  <a:pt x="10529806" y="4087624"/>
                  <a:pt x="10551560" y="4224676"/>
                </a:cubicBezTo>
                <a:cubicBezTo>
                  <a:pt x="10573314" y="4361728"/>
                  <a:pt x="10535427" y="4622524"/>
                  <a:pt x="10551560" y="4869665"/>
                </a:cubicBezTo>
                <a:cubicBezTo>
                  <a:pt x="10567693" y="5116806"/>
                  <a:pt x="10511759" y="5389203"/>
                  <a:pt x="10551560" y="5804899"/>
                </a:cubicBezTo>
                <a:cubicBezTo>
                  <a:pt x="10459554" y="5818561"/>
                  <a:pt x="10281058" y="5804103"/>
                  <a:pt x="10208634" y="5804899"/>
                </a:cubicBezTo>
                <a:cubicBezTo>
                  <a:pt x="10136210" y="5805695"/>
                  <a:pt x="9624107" y="5822922"/>
                  <a:pt x="9338131" y="5804899"/>
                </a:cubicBezTo>
                <a:cubicBezTo>
                  <a:pt x="9052155" y="5786876"/>
                  <a:pt x="8970050" y="5785455"/>
                  <a:pt x="8678658" y="5804899"/>
                </a:cubicBezTo>
                <a:cubicBezTo>
                  <a:pt x="8387266" y="5824343"/>
                  <a:pt x="8093533" y="5773104"/>
                  <a:pt x="7808154" y="5804899"/>
                </a:cubicBezTo>
                <a:cubicBezTo>
                  <a:pt x="7522775" y="5836694"/>
                  <a:pt x="7316187" y="5805418"/>
                  <a:pt x="6937651" y="5804899"/>
                </a:cubicBezTo>
                <a:cubicBezTo>
                  <a:pt x="6559115" y="5804380"/>
                  <a:pt x="6601346" y="5809104"/>
                  <a:pt x="6489209" y="5804899"/>
                </a:cubicBezTo>
                <a:cubicBezTo>
                  <a:pt x="6377072" y="5800694"/>
                  <a:pt x="5928268" y="5819744"/>
                  <a:pt x="5724221" y="5804899"/>
                </a:cubicBezTo>
                <a:cubicBezTo>
                  <a:pt x="5520174" y="5790054"/>
                  <a:pt x="5295967" y="5827157"/>
                  <a:pt x="5170264" y="5804899"/>
                </a:cubicBezTo>
                <a:cubicBezTo>
                  <a:pt x="5044561" y="5782641"/>
                  <a:pt x="4665307" y="5799214"/>
                  <a:pt x="4299761" y="5804899"/>
                </a:cubicBezTo>
                <a:cubicBezTo>
                  <a:pt x="3934215" y="5810584"/>
                  <a:pt x="3807683" y="5780836"/>
                  <a:pt x="3640288" y="5804899"/>
                </a:cubicBezTo>
                <a:cubicBezTo>
                  <a:pt x="3472893" y="5828962"/>
                  <a:pt x="3173078" y="5797048"/>
                  <a:pt x="2769784" y="5804899"/>
                </a:cubicBezTo>
                <a:cubicBezTo>
                  <a:pt x="2366490" y="5812750"/>
                  <a:pt x="2290973" y="5780951"/>
                  <a:pt x="2004796" y="5804899"/>
                </a:cubicBezTo>
                <a:cubicBezTo>
                  <a:pt x="1718619" y="5828847"/>
                  <a:pt x="1446155" y="5821024"/>
                  <a:pt x="1134293" y="5804899"/>
                </a:cubicBezTo>
                <a:cubicBezTo>
                  <a:pt x="822431" y="5788774"/>
                  <a:pt x="960939" y="5812029"/>
                  <a:pt x="791367" y="5804899"/>
                </a:cubicBezTo>
                <a:cubicBezTo>
                  <a:pt x="621795" y="5797769"/>
                  <a:pt x="240008" y="5818551"/>
                  <a:pt x="0" y="5804899"/>
                </a:cubicBezTo>
                <a:cubicBezTo>
                  <a:pt x="27876" y="5628076"/>
                  <a:pt x="-3304" y="5331171"/>
                  <a:pt x="0" y="5159910"/>
                </a:cubicBezTo>
                <a:cubicBezTo>
                  <a:pt x="3304" y="4988649"/>
                  <a:pt x="-31382" y="4571754"/>
                  <a:pt x="0" y="4398823"/>
                </a:cubicBezTo>
                <a:cubicBezTo>
                  <a:pt x="31382" y="4225892"/>
                  <a:pt x="24991" y="3794446"/>
                  <a:pt x="0" y="3637737"/>
                </a:cubicBezTo>
                <a:cubicBezTo>
                  <a:pt x="-24991" y="3481028"/>
                  <a:pt x="21567" y="3160061"/>
                  <a:pt x="0" y="2992748"/>
                </a:cubicBezTo>
                <a:cubicBezTo>
                  <a:pt x="-21567" y="2825435"/>
                  <a:pt x="2967" y="2664863"/>
                  <a:pt x="0" y="2521906"/>
                </a:cubicBezTo>
                <a:cubicBezTo>
                  <a:pt x="-2967" y="2378949"/>
                  <a:pt x="-683" y="2274064"/>
                  <a:pt x="0" y="2051064"/>
                </a:cubicBezTo>
                <a:cubicBezTo>
                  <a:pt x="683" y="1828064"/>
                  <a:pt x="-22029" y="1795732"/>
                  <a:pt x="0" y="1580223"/>
                </a:cubicBezTo>
                <a:cubicBezTo>
                  <a:pt x="22029" y="1364714"/>
                  <a:pt x="-22649" y="1206728"/>
                  <a:pt x="0" y="993283"/>
                </a:cubicBezTo>
                <a:cubicBezTo>
                  <a:pt x="22649" y="779838"/>
                  <a:pt x="-42461" y="370860"/>
                  <a:pt x="0" y="0"/>
                </a:cubicBezTo>
                <a:close/>
              </a:path>
            </a:pathLst>
          </a:custGeom>
          <a:solidFill>
            <a:schemeClr val="bg1"/>
          </a:solidFill>
          <a:ln w="76200">
            <a:solidFill>
              <a:schemeClr val="accent6">
                <a:lumMod val="75000"/>
              </a:schemeClr>
            </a:solidFill>
            <a:extLst>
              <a:ext uri="{C807C97D-BFC1-408E-A445-0C87EB9F89A2}">
                <ask:lineSketchStyleProps xmlns:ask="http://schemas.microsoft.com/office/drawing/2018/sketchyshape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6A989BC-FC9B-FF36-F0B9-CD83C5777018}"/>
              </a:ext>
            </a:extLst>
          </p:cNvPr>
          <p:cNvSpPr>
            <a:spLocks noGrp="1"/>
          </p:cNvSpPr>
          <p:nvPr>
            <p:ph type="subTitle" idx="1"/>
          </p:nvPr>
        </p:nvSpPr>
        <p:spPr>
          <a:xfrm>
            <a:off x="1217373" y="844078"/>
            <a:ext cx="9539669" cy="4734560"/>
          </a:xfrm>
          <a:ln w="76200">
            <a:solidFill>
              <a:schemeClr val="tx1"/>
            </a:solidFill>
          </a:ln>
        </p:spPr>
        <p:txBody>
          <a:bodyPr>
            <a:normAutofit/>
          </a:bodyPr>
          <a:lstStyle/>
          <a:p>
            <a:pPr algn="ctr"/>
            <a:r>
              <a:rPr lang="en-US" sz="9600" b="1" dirty="0">
                <a:solidFill>
                  <a:schemeClr val="accent1">
                    <a:lumMod val="50000"/>
                  </a:schemeClr>
                </a:solidFill>
                <a:latin typeface="Andy Bear" panose="02000506050000020004" pitchFamily="50" charset="0"/>
              </a:rPr>
              <a:t>Decomposers</a:t>
            </a:r>
            <a:r>
              <a:rPr lang="en-US" sz="9600" dirty="0">
                <a:solidFill>
                  <a:schemeClr val="accent6">
                    <a:lumMod val="75000"/>
                  </a:schemeClr>
                </a:solidFill>
                <a:latin typeface="Andy Bear" panose="02000506050000020004" pitchFamily="50" charset="0"/>
              </a:rPr>
              <a:t> </a:t>
            </a:r>
          </a:p>
          <a:p>
            <a:pPr algn="ctr"/>
            <a:endParaRPr lang="en-US" dirty="0"/>
          </a:p>
          <a:p>
            <a:pPr algn="ctr"/>
            <a:r>
              <a:rPr lang="en-US" sz="4700" b="1" dirty="0">
                <a:solidFill>
                  <a:srgbClr val="5E5738"/>
                </a:solidFill>
                <a:latin typeface="Andy Bear" panose="02000506050000020004" pitchFamily="50" charset="0"/>
              </a:rPr>
              <a:t>What are they and why do we</a:t>
            </a:r>
          </a:p>
          <a:p>
            <a:pPr algn="ctr"/>
            <a:r>
              <a:rPr lang="en-US" sz="4700" b="1" dirty="0">
                <a:solidFill>
                  <a:srgbClr val="5E5738"/>
                </a:solidFill>
                <a:latin typeface="Andy Bear" panose="02000506050000020004" pitchFamily="50" charset="0"/>
              </a:rPr>
              <a:t> need them?</a:t>
            </a:r>
          </a:p>
          <a:p>
            <a:pPr algn="ctr"/>
            <a:endParaRPr lang="en-US" sz="4700" dirty="0">
              <a:latin typeface="Andy Bear" panose="02000506050000020004" pitchFamily="50" charset="0"/>
            </a:endParaRPr>
          </a:p>
        </p:txBody>
      </p:sp>
      <p:pic>
        <p:nvPicPr>
          <p:cNvPr id="7" name="Graphic 6" descr="Leaf outline">
            <a:extLst>
              <a:ext uri="{FF2B5EF4-FFF2-40B4-BE49-F238E27FC236}">
                <a16:creationId xmlns:a16="http://schemas.microsoft.com/office/drawing/2014/main" id="{3C5412A6-2246-4CDE-F169-064961121C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366052">
            <a:off x="1959789" y="3850094"/>
            <a:ext cx="1616770" cy="1616770"/>
          </a:xfrm>
          <a:prstGeom prst="rect">
            <a:avLst/>
          </a:prstGeom>
        </p:spPr>
      </p:pic>
      <p:pic>
        <p:nvPicPr>
          <p:cNvPr id="9" name="Graphic 8" descr="Beetle outline">
            <a:extLst>
              <a:ext uri="{FF2B5EF4-FFF2-40B4-BE49-F238E27FC236}">
                <a16:creationId xmlns:a16="http://schemas.microsoft.com/office/drawing/2014/main" id="{1AEF8762-94A0-80E9-6057-AE8DF4809F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458451">
            <a:off x="8539018" y="3892721"/>
            <a:ext cx="1456300" cy="1456300"/>
          </a:xfrm>
          <a:prstGeom prst="rect">
            <a:avLst/>
          </a:prstGeom>
        </p:spPr>
      </p:pic>
    </p:spTree>
    <p:extLst>
      <p:ext uri="{BB962C8B-B14F-4D97-AF65-F5344CB8AC3E}">
        <p14:creationId xmlns:p14="http://schemas.microsoft.com/office/powerpoint/2010/main" val="3401434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08F1EBE-745E-6710-97B4-57BC4CB33082}"/>
              </a:ext>
            </a:extLst>
          </p:cNvPr>
          <p:cNvSpPr/>
          <p:nvPr/>
        </p:nvSpPr>
        <p:spPr>
          <a:xfrm>
            <a:off x="172720" y="672495"/>
            <a:ext cx="11775440" cy="5984240"/>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FEE39A4-C3E5-D46A-2D06-447216D0D778}"/>
              </a:ext>
            </a:extLst>
          </p:cNvPr>
          <p:cNvSpPr txBox="1"/>
          <p:nvPr/>
        </p:nvSpPr>
        <p:spPr>
          <a:xfrm>
            <a:off x="172720" y="672495"/>
            <a:ext cx="9418320" cy="369332"/>
          </a:xfrm>
          <a:prstGeom prst="rect">
            <a:avLst/>
          </a:prstGeom>
          <a:noFill/>
        </p:spPr>
        <p:txBody>
          <a:bodyPr wrap="square" rtlCol="0">
            <a:spAutoFit/>
          </a:bodyPr>
          <a:lstStyle/>
          <a:p>
            <a:r>
              <a:rPr lang="en-US" dirty="0"/>
              <a:t>Day 3: Draw what you are observing. Give details and be sure to label your drawing.  </a:t>
            </a:r>
          </a:p>
        </p:txBody>
      </p:sp>
      <p:sp>
        <p:nvSpPr>
          <p:cNvPr id="4" name="TextBox 3">
            <a:extLst>
              <a:ext uri="{FF2B5EF4-FFF2-40B4-BE49-F238E27FC236}">
                <a16:creationId xmlns:a16="http://schemas.microsoft.com/office/drawing/2014/main" id="{2D28605E-67A5-60E8-219B-74637200C27B}"/>
              </a:ext>
            </a:extLst>
          </p:cNvPr>
          <p:cNvSpPr txBox="1"/>
          <p:nvPr/>
        </p:nvSpPr>
        <p:spPr>
          <a:xfrm>
            <a:off x="0" y="132080"/>
            <a:ext cx="5283200" cy="369332"/>
          </a:xfrm>
          <a:prstGeom prst="rect">
            <a:avLst/>
          </a:prstGeom>
          <a:noFill/>
        </p:spPr>
        <p:txBody>
          <a:bodyPr wrap="square" rtlCol="0">
            <a:spAutoFit/>
          </a:bodyPr>
          <a:lstStyle/>
          <a:p>
            <a:r>
              <a:rPr lang="en-US" dirty="0"/>
              <a:t>Name: ______________________________</a:t>
            </a:r>
          </a:p>
        </p:txBody>
      </p:sp>
      <p:sp>
        <p:nvSpPr>
          <p:cNvPr id="5" name="TextBox 4">
            <a:extLst>
              <a:ext uri="{FF2B5EF4-FFF2-40B4-BE49-F238E27FC236}">
                <a16:creationId xmlns:a16="http://schemas.microsoft.com/office/drawing/2014/main" id="{3AFB4CE8-FEA3-E684-3045-846D2D07C171}"/>
              </a:ext>
            </a:extLst>
          </p:cNvPr>
          <p:cNvSpPr txBox="1"/>
          <p:nvPr/>
        </p:nvSpPr>
        <p:spPr>
          <a:xfrm>
            <a:off x="5343660" y="135079"/>
            <a:ext cx="6084674" cy="523220"/>
          </a:xfrm>
          <a:prstGeom prst="rect">
            <a:avLst/>
          </a:prstGeom>
          <a:noFill/>
        </p:spPr>
        <p:txBody>
          <a:bodyPr wrap="square" lIns="91440" tIns="45720" rIns="91440" bIns="45720" rtlCol="0" anchor="t">
            <a:spAutoFit/>
          </a:bodyPr>
          <a:lstStyle/>
          <a:p>
            <a:r>
              <a:rPr lang="en-US" sz="2800" dirty="0">
                <a:latin typeface="Andy Bear"/>
              </a:rPr>
              <a:t>Observation activity sheet</a:t>
            </a:r>
          </a:p>
        </p:txBody>
      </p:sp>
      <p:sp>
        <p:nvSpPr>
          <p:cNvPr id="9" name="TextBox 8">
            <a:extLst>
              <a:ext uri="{FF2B5EF4-FFF2-40B4-BE49-F238E27FC236}">
                <a16:creationId xmlns:a16="http://schemas.microsoft.com/office/drawing/2014/main" id="{E83F9B5C-9415-1360-33A5-AEB8C6DEB8EA}"/>
              </a:ext>
            </a:extLst>
          </p:cNvPr>
          <p:cNvSpPr txBox="1"/>
          <p:nvPr/>
        </p:nvSpPr>
        <p:spPr>
          <a:xfrm>
            <a:off x="350520" y="5862339"/>
            <a:ext cx="11419840" cy="646331"/>
          </a:xfrm>
          <a:prstGeom prst="rect">
            <a:avLst/>
          </a:prstGeom>
          <a:noFill/>
        </p:spPr>
        <p:txBody>
          <a:bodyPr wrap="square" rtlCol="0">
            <a:spAutoFit/>
          </a:bodyPr>
          <a:lstStyle/>
          <a:p>
            <a:r>
              <a:rPr lang="en-US" dirty="0"/>
              <a:t>What do you wonder? _________________________________________________________________________</a:t>
            </a:r>
          </a:p>
          <a:p>
            <a:r>
              <a:rPr lang="en-US" dirty="0"/>
              <a:t>____________________________________________________________________________________________</a:t>
            </a:r>
          </a:p>
        </p:txBody>
      </p:sp>
    </p:spTree>
    <p:extLst>
      <p:ext uri="{BB962C8B-B14F-4D97-AF65-F5344CB8AC3E}">
        <p14:creationId xmlns:p14="http://schemas.microsoft.com/office/powerpoint/2010/main" val="119602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08F1EBE-745E-6710-97B4-57BC4CB33082}"/>
              </a:ext>
            </a:extLst>
          </p:cNvPr>
          <p:cNvSpPr/>
          <p:nvPr/>
        </p:nvSpPr>
        <p:spPr>
          <a:xfrm>
            <a:off x="172720" y="672495"/>
            <a:ext cx="11775440" cy="5984240"/>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FEE39A4-C3E5-D46A-2D06-447216D0D778}"/>
              </a:ext>
            </a:extLst>
          </p:cNvPr>
          <p:cNvSpPr txBox="1"/>
          <p:nvPr/>
        </p:nvSpPr>
        <p:spPr>
          <a:xfrm>
            <a:off x="172720" y="672495"/>
            <a:ext cx="9418320" cy="369332"/>
          </a:xfrm>
          <a:prstGeom prst="rect">
            <a:avLst/>
          </a:prstGeom>
          <a:noFill/>
        </p:spPr>
        <p:txBody>
          <a:bodyPr wrap="square" rtlCol="0">
            <a:spAutoFit/>
          </a:bodyPr>
          <a:lstStyle/>
          <a:p>
            <a:r>
              <a:rPr lang="en-US" dirty="0"/>
              <a:t>Day 4: Draw what you are observing. Give details and be sure to label your drawing.  </a:t>
            </a:r>
          </a:p>
        </p:txBody>
      </p:sp>
      <p:sp>
        <p:nvSpPr>
          <p:cNvPr id="4" name="TextBox 3">
            <a:extLst>
              <a:ext uri="{FF2B5EF4-FFF2-40B4-BE49-F238E27FC236}">
                <a16:creationId xmlns:a16="http://schemas.microsoft.com/office/drawing/2014/main" id="{2D28605E-67A5-60E8-219B-74637200C27B}"/>
              </a:ext>
            </a:extLst>
          </p:cNvPr>
          <p:cNvSpPr txBox="1"/>
          <p:nvPr/>
        </p:nvSpPr>
        <p:spPr>
          <a:xfrm>
            <a:off x="0" y="132080"/>
            <a:ext cx="5283200" cy="369332"/>
          </a:xfrm>
          <a:prstGeom prst="rect">
            <a:avLst/>
          </a:prstGeom>
          <a:noFill/>
        </p:spPr>
        <p:txBody>
          <a:bodyPr wrap="square" rtlCol="0">
            <a:spAutoFit/>
          </a:bodyPr>
          <a:lstStyle/>
          <a:p>
            <a:r>
              <a:rPr lang="en-US" dirty="0"/>
              <a:t>Name: ______________________________</a:t>
            </a:r>
          </a:p>
        </p:txBody>
      </p:sp>
      <p:sp>
        <p:nvSpPr>
          <p:cNvPr id="5" name="TextBox 4">
            <a:extLst>
              <a:ext uri="{FF2B5EF4-FFF2-40B4-BE49-F238E27FC236}">
                <a16:creationId xmlns:a16="http://schemas.microsoft.com/office/drawing/2014/main" id="{3AFB4CE8-FEA3-E684-3045-846D2D07C171}"/>
              </a:ext>
            </a:extLst>
          </p:cNvPr>
          <p:cNvSpPr txBox="1"/>
          <p:nvPr/>
        </p:nvSpPr>
        <p:spPr>
          <a:xfrm>
            <a:off x="5281202" y="135079"/>
            <a:ext cx="6509395" cy="523220"/>
          </a:xfrm>
          <a:prstGeom prst="rect">
            <a:avLst/>
          </a:prstGeom>
          <a:noFill/>
        </p:spPr>
        <p:txBody>
          <a:bodyPr wrap="square" lIns="91440" tIns="45720" rIns="91440" bIns="45720" rtlCol="0" anchor="t">
            <a:spAutoFit/>
          </a:bodyPr>
          <a:lstStyle/>
          <a:p>
            <a:r>
              <a:rPr lang="en-US" sz="2800" dirty="0">
                <a:latin typeface="Andy Bear"/>
              </a:rPr>
              <a:t>Observation activity sheet</a:t>
            </a:r>
          </a:p>
        </p:txBody>
      </p:sp>
      <p:sp>
        <p:nvSpPr>
          <p:cNvPr id="9" name="TextBox 8">
            <a:extLst>
              <a:ext uri="{FF2B5EF4-FFF2-40B4-BE49-F238E27FC236}">
                <a16:creationId xmlns:a16="http://schemas.microsoft.com/office/drawing/2014/main" id="{E83F9B5C-9415-1360-33A5-AEB8C6DEB8EA}"/>
              </a:ext>
            </a:extLst>
          </p:cNvPr>
          <p:cNvSpPr txBox="1"/>
          <p:nvPr/>
        </p:nvSpPr>
        <p:spPr>
          <a:xfrm>
            <a:off x="350520" y="5862339"/>
            <a:ext cx="11419840" cy="646331"/>
          </a:xfrm>
          <a:prstGeom prst="rect">
            <a:avLst/>
          </a:prstGeom>
          <a:noFill/>
        </p:spPr>
        <p:txBody>
          <a:bodyPr wrap="square" rtlCol="0">
            <a:spAutoFit/>
          </a:bodyPr>
          <a:lstStyle/>
          <a:p>
            <a:r>
              <a:rPr lang="en-US" dirty="0"/>
              <a:t>What do you wonder? _________________________________________________________________________</a:t>
            </a:r>
          </a:p>
          <a:p>
            <a:r>
              <a:rPr lang="en-US" dirty="0"/>
              <a:t>____________________________________________________________________________________________</a:t>
            </a:r>
          </a:p>
        </p:txBody>
      </p:sp>
    </p:spTree>
    <p:extLst>
      <p:ext uri="{BB962C8B-B14F-4D97-AF65-F5344CB8AC3E}">
        <p14:creationId xmlns:p14="http://schemas.microsoft.com/office/powerpoint/2010/main" val="3325669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08F1EBE-745E-6710-97B4-57BC4CB33082}"/>
              </a:ext>
            </a:extLst>
          </p:cNvPr>
          <p:cNvSpPr/>
          <p:nvPr/>
        </p:nvSpPr>
        <p:spPr>
          <a:xfrm>
            <a:off x="172720" y="672495"/>
            <a:ext cx="11775440" cy="5984240"/>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FEE39A4-C3E5-D46A-2D06-447216D0D778}"/>
              </a:ext>
            </a:extLst>
          </p:cNvPr>
          <p:cNvSpPr txBox="1"/>
          <p:nvPr/>
        </p:nvSpPr>
        <p:spPr>
          <a:xfrm>
            <a:off x="172720" y="672495"/>
            <a:ext cx="9418320" cy="369332"/>
          </a:xfrm>
          <a:prstGeom prst="rect">
            <a:avLst/>
          </a:prstGeom>
          <a:noFill/>
        </p:spPr>
        <p:txBody>
          <a:bodyPr wrap="square" rtlCol="0">
            <a:spAutoFit/>
          </a:bodyPr>
          <a:lstStyle/>
          <a:p>
            <a:r>
              <a:rPr lang="en-US" dirty="0"/>
              <a:t>Day 5: Draw what you are observing. Give details and be sure to label your drawing.  </a:t>
            </a:r>
          </a:p>
        </p:txBody>
      </p:sp>
      <p:sp>
        <p:nvSpPr>
          <p:cNvPr id="4" name="TextBox 3">
            <a:extLst>
              <a:ext uri="{FF2B5EF4-FFF2-40B4-BE49-F238E27FC236}">
                <a16:creationId xmlns:a16="http://schemas.microsoft.com/office/drawing/2014/main" id="{2D28605E-67A5-60E8-219B-74637200C27B}"/>
              </a:ext>
            </a:extLst>
          </p:cNvPr>
          <p:cNvSpPr txBox="1"/>
          <p:nvPr/>
        </p:nvSpPr>
        <p:spPr>
          <a:xfrm>
            <a:off x="0" y="132080"/>
            <a:ext cx="5283200" cy="369332"/>
          </a:xfrm>
          <a:prstGeom prst="rect">
            <a:avLst/>
          </a:prstGeom>
          <a:noFill/>
        </p:spPr>
        <p:txBody>
          <a:bodyPr wrap="square" rtlCol="0">
            <a:spAutoFit/>
          </a:bodyPr>
          <a:lstStyle/>
          <a:p>
            <a:r>
              <a:rPr lang="en-US" dirty="0"/>
              <a:t>Name: ______________________________</a:t>
            </a:r>
          </a:p>
        </p:txBody>
      </p:sp>
      <p:sp>
        <p:nvSpPr>
          <p:cNvPr id="5" name="TextBox 4">
            <a:extLst>
              <a:ext uri="{FF2B5EF4-FFF2-40B4-BE49-F238E27FC236}">
                <a16:creationId xmlns:a16="http://schemas.microsoft.com/office/drawing/2014/main" id="{3AFB4CE8-FEA3-E684-3045-846D2D07C171}"/>
              </a:ext>
            </a:extLst>
          </p:cNvPr>
          <p:cNvSpPr txBox="1"/>
          <p:nvPr/>
        </p:nvSpPr>
        <p:spPr>
          <a:xfrm>
            <a:off x="5231234" y="135079"/>
            <a:ext cx="6709263" cy="523220"/>
          </a:xfrm>
          <a:prstGeom prst="rect">
            <a:avLst/>
          </a:prstGeom>
          <a:noFill/>
        </p:spPr>
        <p:txBody>
          <a:bodyPr wrap="square" lIns="91440" tIns="45720" rIns="91440" bIns="45720" rtlCol="0" anchor="t">
            <a:spAutoFit/>
          </a:bodyPr>
          <a:lstStyle/>
          <a:p>
            <a:r>
              <a:rPr lang="en-US" sz="2800" dirty="0">
                <a:latin typeface="Andy Bear"/>
              </a:rPr>
              <a:t>Observation activity sheet</a:t>
            </a:r>
          </a:p>
        </p:txBody>
      </p:sp>
      <p:sp>
        <p:nvSpPr>
          <p:cNvPr id="9" name="TextBox 8">
            <a:extLst>
              <a:ext uri="{FF2B5EF4-FFF2-40B4-BE49-F238E27FC236}">
                <a16:creationId xmlns:a16="http://schemas.microsoft.com/office/drawing/2014/main" id="{E83F9B5C-9415-1360-33A5-AEB8C6DEB8EA}"/>
              </a:ext>
            </a:extLst>
          </p:cNvPr>
          <p:cNvSpPr txBox="1"/>
          <p:nvPr/>
        </p:nvSpPr>
        <p:spPr>
          <a:xfrm>
            <a:off x="350520" y="5130819"/>
            <a:ext cx="11419840" cy="1200329"/>
          </a:xfrm>
          <a:prstGeom prst="rect">
            <a:avLst/>
          </a:prstGeom>
          <a:noFill/>
        </p:spPr>
        <p:txBody>
          <a:bodyPr wrap="square" rtlCol="0">
            <a:spAutoFit/>
          </a:bodyPr>
          <a:lstStyle/>
          <a:p>
            <a:r>
              <a:rPr lang="en-US" dirty="0"/>
              <a:t>What was your favorite part about this assignment? ____________________________________________________________________________________________</a:t>
            </a:r>
          </a:p>
          <a:p>
            <a:endParaRPr lang="en-US" dirty="0"/>
          </a:p>
          <a:p>
            <a:r>
              <a:rPr lang="en-US" dirty="0"/>
              <a:t>____________________________________________________________________________________________</a:t>
            </a:r>
          </a:p>
        </p:txBody>
      </p:sp>
    </p:spTree>
    <p:extLst>
      <p:ext uri="{BB962C8B-B14F-4D97-AF65-F5344CB8AC3E}">
        <p14:creationId xmlns:p14="http://schemas.microsoft.com/office/powerpoint/2010/main" val="2780157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6F91CB-84DB-C722-C20B-476405FDCDB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227776" y="382012"/>
            <a:ext cx="3994527" cy="3046988"/>
          </a:xfrm>
          <a:prstGeom prst="rect">
            <a:avLst/>
          </a:prstGeom>
          <a:solidFill>
            <a:schemeClr val="bg1"/>
          </a:solidFill>
        </p:spPr>
      </p:pic>
      <p:sp>
        <p:nvSpPr>
          <p:cNvPr id="2" name="TextBox 1">
            <a:extLst>
              <a:ext uri="{FF2B5EF4-FFF2-40B4-BE49-F238E27FC236}">
                <a16:creationId xmlns:a16="http://schemas.microsoft.com/office/drawing/2014/main" id="{6B3A6DD4-800B-8F69-ECAB-A8CFF2FAFF41}"/>
              </a:ext>
            </a:extLst>
          </p:cNvPr>
          <p:cNvSpPr txBox="1"/>
          <p:nvPr/>
        </p:nvSpPr>
        <p:spPr>
          <a:xfrm>
            <a:off x="3840480" y="1792490"/>
            <a:ext cx="6126480" cy="3046988"/>
          </a:xfrm>
          <a:prstGeom prst="rect">
            <a:avLst/>
          </a:prstGeom>
          <a:noFill/>
        </p:spPr>
        <p:txBody>
          <a:bodyPr wrap="square" rtlCol="0">
            <a:spAutoFit/>
          </a:bodyPr>
          <a:lstStyle/>
          <a:p>
            <a:pPr algn="ctr"/>
            <a:r>
              <a:rPr lang="en-US" sz="9600" dirty="0">
                <a:latin typeface="Andy Bear" panose="02000506050000020004" pitchFamily="50" charset="0"/>
              </a:rPr>
              <a:t>I wonder cards</a:t>
            </a:r>
          </a:p>
        </p:txBody>
      </p:sp>
    </p:spTree>
    <p:extLst>
      <p:ext uri="{BB962C8B-B14F-4D97-AF65-F5344CB8AC3E}">
        <p14:creationId xmlns:p14="http://schemas.microsoft.com/office/powerpoint/2010/main" val="3758034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774D62-04DD-7718-CF31-7A248BEB309A}"/>
              </a:ext>
            </a:extLst>
          </p:cNvPr>
          <p:cNvSpPr/>
          <p:nvPr/>
        </p:nvSpPr>
        <p:spPr>
          <a:xfrm>
            <a:off x="182880" y="129192"/>
            <a:ext cx="5740400" cy="312928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36FDB91-F3B3-63D3-58EE-975E8A17BDAE}"/>
              </a:ext>
            </a:extLst>
          </p:cNvPr>
          <p:cNvSpPr/>
          <p:nvPr/>
        </p:nvSpPr>
        <p:spPr>
          <a:xfrm>
            <a:off x="182880" y="3545840"/>
            <a:ext cx="5740400" cy="3129280"/>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F632A14-AC77-B815-2AA9-A476F69B7895}"/>
              </a:ext>
            </a:extLst>
          </p:cNvPr>
          <p:cNvSpPr/>
          <p:nvPr/>
        </p:nvSpPr>
        <p:spPr>
          <a:xfrm>
            <a:off x="6268720" y="3545840"/>
            <a:ext cx="5740400" cy="3129280"/>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3E0D8B9-407A-4AC6-1817-B5990C95DBDE}"/>
              </a:ext>
            </a:extLst>
          </p:cNvPr>
          <p:cNvSpPr/>
          <p:nvPr/>
        </p:nvSpPr>
        <p:spPr>
          <a:xfrm>
            <a:off x="6268720" y="162560"/>
            <a:ext cx="5740400" cy="312928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F244814-AD81-ADDD-7106-97BC92981DC3}"/>
              </a:ext>
            </a:extLst>
          </p:cNvPr>
          <p:cNvSpPr txBox="1"/>
          <p:nvPr/>
        </p:nvSpPr>
        <p:spPr>
          <a:xfrm>
            <a:off x="182881" y="3862883"/>
            <a:ext cx="5740400" cy="2246769"/>
          </a:xfrm>
          <a:prstGeom prst="rect">
            <a:avLst/>
          </a:prstGeom>
          <a:noFill/>
        </p:spPr>
        <p:txBody>
          <a:bodyPr wrap="square" rtlCol="0">
            <a:spAutoFit/>
          </a:bodyPr>
          <a:lstStyle/>
          <a:p>
            <a:r>
              <a:rPr lang="en-US" sz="2800" dirty="0">
                <a:latin typeface="Kristen ITC" panose="03050502040202030202" pitchFamily="66" charset="0"/>
              </a:rPr>
              <a:t>When decomposers die, other decomposers will go to work and feast upon and recycle the dead matter and nutrients back into the food chain!</a:t>
            </a:r>
          </a:p>
        </p:txBody>
      </p:sp>
      <p:sp>
        <p:nvSpPr>
          <p:cNvPr id="3" name="TextBox 2">
            <a:extLst>
              <a:ext uri="{FF2B5EF4-FFF2-40B4-BE49-F238E27FC236}">
                <a16:creationId xmlns:a16="http://schemas.microsoft.com/office/drawing/2014/main" id="{DAD40F10-7B78-152F-AE20-7FB6D32429DB}"/>
              </a:ext>
            </a:extLst>
          </p:cNvPr>
          <p:cNvSpPr txBox="1"/>
          <p:nvPr/>
        </p:nvSpPr>
        <p:spPr>
          <a:xfrm>
            <a:off x="6268720" y="3647440"/>
            <a:ext cx="5608320" cy="2677656"/>
          </a:xfrm>
          <a:prstGeom prst="rect">
            <a:avLst/>
          </a:prstGeom>
          <a:noFill/>
        </p:spPr>
        <p:txBody>
          <a:bodyPr wrap="square" rtlCol="0">
            <a:spAutoFit/>
          </a:bodyPr>
          <a:lstStyle/>
          <a:p>
            <a:r>
              <a:rPr lang="en-US" sz="2400" dirty="0">
                <a:latin typeface="Kristen ITC" panose="03050502040202030202" pitchFamily="66" charset="0"/>
              </a:rPr>
              <a:t>Worms love to eat bananas! Even though worms do not have any teeth to help them chew their food, worms can eat the food when it’s rotting. They eat their food the same way you eat ice cream.  They too use their lips to take small bites.  </a:t>
            </a:r>
          </a:p>
        </p:txBody>
      </p:sp>
      <p:sp>
        <p:nvSpPr>
          <p:cNvPr id="5" name="TextBox 4">
            <a:extLst>
              <a:ext uri="{FF2B5EF4-FFF2-40B4-BE49-F238E27FC236}">
                <a16:creationId xmlns:a16="http://schemas.microsoft.com/office/drawing/2014/main" id="{27490CDD-30A8-48C1-439E-775A19CA1321}"/>
              </a:ext>
            </a:extLst>
          </p:cNvPr>
          <p:cNvSpPr txBox="1"/>
          <p:nvPr/>
        </p:nvSpPr>
        <p:spPr>
          <a:xfrm>
            <a:off x="6548120" y="924560"/>
            <a:ext cx="5181600" cy="1815882"/>
          </a:xfrm>
          <a:prstGeom prst="rect">
            <a:avLst/>
          </a:prstGeom>
          <a:noFill/>
        </p:spPr>
        <p:txBody>
          <a:bodyPr wrap="square" rtlCol="0">
            <a:spAutoFit/>
          </a:bodyPr>
          <a:lstStyle/>
          <a:p>
            <a:r>
              <a:rPr lang="en-US" sz="2800" dirty="0">
                <a:latin typeface="Andy Bear" panose="02000506050000020004" pitchFamily="50" charset="0"/>
              </a:rPr>
              <a:t>Do you think worms can eat through a banana peel and eat a whole banana since they don’t have teeth?</a:t>
            </a:r>
          </a:p>
        </p:txBody>
      </p:sp>
      <p:sp>
        <p:nvSpPr>
          <p:cNvPr id="8" name="TextBox 7">
            <a:extLst>
              <a:ext uri="{FF2B5EF4-FFF2-40B4-BE49-F238E27FC236}">
                <a16:creationId xmlns:a16="http://schemas.microsoft.com/office/drawing/2014/main" id="{E0C9E1BE-9B18-6E1D-CC1F-B6BC4C76ACCB}"/>
              </a:ext>
            </a:extLst>
          </p:cNvPr>
          <p:cNvSpPr txBox="1"/>
          <p:nvPr/>
        </p:nvSpPr>
        <p:spPr>
          <a:xfrm>
            <a:off x="375920" y="924560"/>
            <a:ext cx="5435600" cy="1569660"/>
          </a:xfrm>
          <a:prstGeom prst="rect">
            <a:avLst/>
          </a:prstGeom>
          <a:noFill/>
        </p:spPr>
        <p:txBody>
          <a:bodyPr wrap="square" rtlCol="0">
            <a:spAutoFit/>
          </a:bodyPr>
          <a:lstStyle/>
          <a:p>
            <a:r>
              <a:rPr lang="en-US" sz="3200" dirty="0">
                <a:latin typeface="Andy Bear" panose="02000506050000020004" pitchFamily="50" charset="0"/>
              </a:rPr>
              <a:t>When a decomposer dies, who will decompose that decomposer?</a:t>
            </a:r>
          </a:p>
        </p:txBody>
      </p:sp>
      <p:sp>
        <p:nvSpPr>
          <p:cNvPr id="17" name="Minus Sign 16">
            <a:extLst>
              <a:ext uri="{FF2B5EF4-FFF2-40B4-BE49-F238E27FC236}">
                <a16:creationId xmlns:a16="http://schemas.microsoft.com/office/drawing/2014/main" id="{1D7114F2-FCBD-231F-B390-CD310780CEF2}"/>
              </a:ext>
            </a:extLst>
          </p:cNvPr>
          <p:cNvSpPr/>
          <p:nvPr/>
        </p:nvSpPr>
        <p:spPr>
          <a:xfrm>
            <a:off x="822960" y="2926629"/>
            <a:ext cx="4460240" cy="33178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6C3466B-92E9-D545-4968-D44A4892418B}"/>
              </a:ext>
            </a:extLst>
          </p:cNvPr>
          <p:cNvSpPr txBox="1"/>
          <p:nvPr/>
        </p:nvSpPr>
        <p:spPr>
          <a:xfrm>
            <a:off x="375920" y="261064"/>
            <a:ext cx="4135120" cy="523220"/>
          </a:xfrm>
          <a:prstGeom prst="rect">
            <a:avLst/>
          </a:prstGeom>
          <a:noFill/>
        </p:spPr>
        <p:txBody>
          <a:bodyPr wrap="square" rtlCol="0">
            <a:spAutoFit/>
          </a:bodyPr>
          <a:lstStyle/>
          <a:p>
            <a:r>
              <a:rPr lang="en-US" sz="2800" dirty="0">
                <a:latin typeface="Kristen ITC" panose="03050502040202030202" pitchFamily="66" charset="0"/>
              </a:rPr>
              <a:t>I wonder…</a:t>
            </a:r>
          </a:p>
        </p:txBody>
      </p:sp>
      <p:sp>
        <p:nvSpPr>
          <p:cNvPr id="19" name="TextBox 18">
            <a:extLst>
              <a:ext uri="{FF2B5EF4-FFF2-40B4-BE49-F238E27FC236}">
                <a16:creationId xmlns:a16="http://schemas.microsoft.com/office/drawing/2014/main" id="{928F5FE7-1C2A-8EA6-836A-DBE4FF76F89F}"/>
              </a:ext>
            </a:extLst>
          </p:cNvPr>
          <p:cNvSpPr txBox="1"/>
          <p:nvPr/>
        </p:nvSpPr>
        <p:spPr>
          <a:xfrm>
            <a:off x="6400800" y="231388"/>
            <a:ext cx="4135120" cy="523220"/>
          </a:xfrm>
          <a:prstGeom prst="rect">
            <a:avLst/>
          </a:prstGeom>
          <a:noFill/>
        </p:spPr>
        <p:txBody>
          <a:bodyPr wrap="square" rtlCol="0">
            <a:spAutoFit/>
          </a:bodyPr>
          <a:lstStyle/>
          <a:p>
            <a:r>
              <a:rPr lang="en-US" sz="2800" dirty="0">
                <a:latin typeface="Kristen ITC" panose="03050502040202030202" pitchFamily="66" charset="0"/>
              </a:rPr>
              <a:t>I wonder…</a:t>
            </a:r>
          </a:p>
        </p:txBody>
      </p:sp>
    </p:spTree>
    <p:extLst>
      <p:ext uri="{BB962C8B-B14F-4D97-AF65-F5344CB8AC3E}">
        <p14:creationId xmlns:p14="http://schemas.microsoft.com/office/powerpoint/2010/main" val="343032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2868D67-0A07-B508-5ABB-C349D7C2C0BC}"/>
              </a:ext>
            </a:extLst>
          </p:cNvPr>
          <p:cNvSpPr/>
          <p:nvPr/>
        </p:nvSpPr>
        <p:spPr>
          <a:xfrm>
            <a:off x="193040" y="3556000"/>
            <a:ext cx="5740400" cy="3129280"/>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6A18961-E394-13D4-0056-1278189AF259}"/>
              </a:ext>
            </a:extLst>
          </p:cNvPr>
          <p:cNvSpPr/>
          <p:nvPr/>
        </p:nvSpPr>
        <p:spPr>
          <a:xfrm>
            <a:off x="139700" y="162560"/>
            <a:ext cx="5740400" cy="312928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658EAC5-E3CE-5881-E937-774149618C3B}"/>
              </a:ext>
            </a:extLst>
          </p:cNvPr>
          <p:cNvSpPr/>
          <p:nvPr/>
        </p:nvSpPr>
        <p:spPr>
          <a:xfrm>
            <a:off x="6258560" y="3581401"/>
            <a:ext cx="5740400" cy="3129280"/>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A2DFE76-9205-649B-C590-A8F32E7173C3}"/>
              </a:ext>
            </a:extLst>
          </p:cNvPr>
          <p:cNvSpPr/>
          <p:nvPr/>
        </p:nvSpPr>
        <p:spPr>
          <a:xfrm>
            <a:off x="6268720" y="162560"/>
            <a:ext cx="5740400" cy="312928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336EC5D-321A-5635-7AE6-FED0A1B69716}"/>
              </a:ext>
            </a:extLst>
          </p:cNvPr>
          <p:cNvSpPr txBox="1"/>
          <p:nvPr/>
        </p:nvSpPr>
        <p:spPr>
          <a:xfrm>
            <a:off x="6568440" y="1034702"/>
            <a:ext cx="5140960" cy="1384995"/>
          </a:xfrm>
          <a:prstGeom prst="rect">
            <a:avLst/>
          </a:prstGeom>
          <a:noFill/>
        </p:spPr>
        <p:txBody>
          <a:bodyPr wrap="square" rtlCol="0">
            <a:spAutoFit/>
          </a:bodyPr>
          <a:lstStyle/>
          <a:p>
            <a:r>
              <a:rPr lang="en-US" sz="2800" dirty="0">
                <a:latin typeface="Andy Bear" panose="02000506050000020004" pitchFamily="50" charset="0"/>
              </a:rPr>
              <a:t>Why do you suppose worms like damp conditions or wet dirt instead of dry dirt?</a:t>
            </a:r>
          </a:p>
        </p:txBody>
      </p:sp>
      <p:sp>
        <p:nvSpPr>
          <p:cNvPr id="3" name="TextBox 2">
            <a:extLst>
              <a:ext uri="{FF2B5EF4-FFF2-40B4-BE49-F238E27FC236}">
                <a16:creationId xmlns:a16="http://schemas.microsoft.com/office/drawing/2014/main" id="{73673803-8255-4309-5605-9394FAE86F18}"/>
              </a:ext>
            </a:extLst>
          </p:cNvPr>
          <p:cNvSpPr txBox="1"/>
          <p:nvPr/>
        </p:nvSpPr>
        <p:spPr>
          <a:xfrm>
            <a:off x="6410962" y="3840480"/>
            <a:ext cx="5354320" cy="2246769"/>
          </a:xfrm>
          <a:prstGeom prst="rect">
            <a:avLst/>
          </a:prstGeom>
          <a:noFill/>
        </p:spPr>
        <p:txBody>
          <a:bodyPr wrap="square" rtlCol="0">
            <a:spAutoFit/>
          </a:bodyPr>
          <a:lstStyle/>
          <a:p>
            <a:r>
              <a:rPr lang="en-US" sz="2800" dirty="0">
                <a:latin typeface="Kristen ITC" panose="03050502040202030202" pitchFamily="66" charset="0"/>
              </a:rPr>
              <a:t>All earthworms need a moist environment, as they breath through their skin (they have no lungs) and need moisture for respiration.  </a:t>
            </a:r>
          </a:p>
        </p:txBody>
      </p:sp>
      <p:sp>
        <p:nvSpPr>
          <p:cNvPr id="4" name="TextBox 3">
            <a:extLst>
              <a:ext uri="{FF2B5EF4-FFF2-40B4-BE49-F238E27FC236}">
                <a16:creationId xmlns:a16="http://schemas.microsoft.com/office/drawing/2014/main" id="{A4E0A9F5-3490-AFF8-AC04-A9FD376518F6}"/>
              </a:ext>
            </a:extLst>
          </p:cNvPr>
          <p:cNvSpPr txBox="1"/>
          <p:nvPr/>
        </p:nvSpPr>
        <p:spPr>
          <a:xfrm>
            <a:off x="619760" y="952490"/>
            <a:ext cx="4978400" cy="1077218"/>
          </a:xfrm>
          <a:prstGeom prst="rect">
            <a:avLst/>
          </a:prstGeom>
          <a:noFill/>
        </p:spPr>
        <p:txBody>
          <a:bodyPr wrap="square" rtlCol="0">
            <a:spAutoFit/>
          </a:bodyPr>
          <a:lstStyle/>
          <a:p>
            <a:r>
              <a:rPr lang="en-US" sz="3200" dirty="0">
                <a:latin typeface="Andy Bear" panose="02000506050000020004" pitchFamily="50" charset="0"/>
              </a:rPr>
              <a:t>Why are there so many worms when it rains?</a:t>
            </a:r>
          </a:p>
        </p:txBody>
      </p:sp>
      <p:sp>
        <p:nvSpPr>
          <p:cNvPr id="5" name="TextBox 4">
            <a:extLst>
              <a:ext uri="{FF2B5EF4-FFF2-40B4-BE49-F238E27FC236}">
                <a16:creationId xmlns:a16="http://schemas.microsoft.com/office/drawing/2014/main" id="{6B1412D9-28A6-67C8-151B-D9296720C477}"/>
              </a:ext>
            </a:extLst>
          </p:cNvPr>
          <p:cNvSpPr txBox="1"/>
          <p:nvPr/>
        </p:nvSpPr>
        <p:spPr>
          <a:xfrm>
            <a:off x="193040" y="3614004"/>
            <a:ext cx="5831840" cy="3046988"/>
          </a:xfrm>
          <a:prstGeom prst="rect">
            <a:avLst/>
          </a:prstGeom>
          <a:noFill/>
        </p:spPr>
        <p:txBody>
          <a:bodyPr wrap="square" rtlCol="0">
            <a:spAutoFit/>
          </a:bodyPr>
          <a:lstStyle/>
          <a:p>
            <a:r>
              <a:rPr lang="en-US" sz="2400" dirty="0">
                <a:latin typeface="Kristen ITC" panose="03050502040202030202" pitchFamily="66" charset="0"/>
              </a:rPr>
              <a:t>When the rain hits the ground, it creates vibrations on the soil surface.  This causes earthworms to come out of their burrows to the surface.  Earthworms find it easier to travel across the surface of the soil when it is wet, as they need a moist environment to survive. </a:t>
            </a:r>
          </a:p>
        </p:txBody>
      </p:sp>
      <p:sp>
        <p:nvSpPr>
          <p:cNvPr id="10" name="Minus Sign 9">
            <a:extLst>
              <a:ext uri="{FF2B5EF4-FFF2-40B4-BE49-F238E27FC236}">
                <a16:creationId xmlns:a16="http://schemas.microsoft.com/office/drawing/2014/main" id="{149E587B-84EC-32F0-D82C-47000E0463E3}"/>
              </a:ext>
            </a:extLst>
          </p:cNvPr>
          <p:cNvSpPr/>
          <p:nvPr/>
        </p:nvSpPr>
        <p:spPr>
          <a:xfrm>
            <a:off x="139700" y="2387600"/>
            <a:ext cx="5885180" cy="367204"/>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inus Sign 10">
            <a:extLst>
              <a:ext uri="{FF2B5EF4-FFF2-40B4-BE49-F238E27FC236}">
                <a16:creationId xmlns:a16="http://schemas.microsoft.com/office/drawing/2014/main" id="{46131149-FE5B-AE9F-4129-95657CC411E3}"/>
              </a:ext>
            </a:extLst>
          </p:cNvPr>
          <p:cNvSpPr/>
          <p:nvPr/>
        </p:nvSpPr>
        <p:spPr>
          <a:xfrm>
            <a:off x="604520" y="665653"/>
            <a:ext cx="1203960" cy="286837"/>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DC8F3E7-2FDD-2B66-9BDA-4BBDE2E8A7FA}"/>
              </a:ext>
            </a:extLst>
          </p:cNvPr>
          <p:cNvSpPr txBox="1"/>
          <p:nvPr/>
        </p:nvSpPr>
        <p:spPr>
          <a:xfrm>
            <a:off x="375920" y="261064"/>
            <a:ext cx="4135120" cy="523220"/>
          </a:xfrm>
          <a:prstGeom prst="rect">
            <a:avLst/>
          </a:prstGeom>
          <a:noFill/>
        </p:spPr>
        <p:txBody>
          <a:bodyPr wrap="square" rtlCol="0">
            <a:spAutoFit/>
          </a:bodyPr>
          <a:lstStyle/>
          <a:p>
            <a:r>
              <a:rPr lang="en-US" sz="2800" dirty="0">
                <a:latin typeface="Kristen ITC" panose="03050502040202030202" pitchFamily="66" charset="0"/>
              </a:rPr>
              <a:t>I wonder…</a:t>
            </a:r>
          </a:p>
        </p:txBody>
      </p:sp>
      <p:sp>
        <p:nvSpPr>
          <p:cNvPr id="15" name="TextBox 14">
            <a:extLst>
              <a:ext uri="{FF2B5EF4-FFF2-40B4-BE49-F238E27FC236}">
                <a16:creationId xmlns:a16="http://schemas.microsoft.com/office/drawing/2014/main" id="{E34564EA-A8A5-FB1D-B43E-C44A160E4991}"/>
              </a:ext>
            </a:extLst>
          </p:cNvPr>
          <p:cNvSpPr txBox="1"/>
          <p:nvPr/>
        </p:nvSpPr>
        <p:spPr>
          <a:xfrm>
            <a:off x="6537960" y="261064"/>
            <a:ext cx="4135120" cy="523220"/>
          </a:xfrm>
          <a:prstGeom prst="rect">
            <a:avLst/>
          </a:prstGeom>
          <a:noFill/>
        </p:spPr>
        <p:txBody>
          <a:bodyPr wrap="square" rtlCol="0">
            <a:spAutoFit/>
          </a:bodyPr>
          <a:lstStyle/>
          <a:p>
            <a:r>
              <a:rPr lang="en-US" sz="2800" dirty="0">
                <a:latin typeface="Kristen ITC" panose="03050502040202030202" pitchFamily="66" charset="0"/>
              </a:rPr>
              <a:t>I wonder…</a:t>
            </a:r>
          </a:p>
        </p:txBody>
      </p:sp>
    </p:spTree>
    <p:extLst>
      <p:ext uri="{BB962C8B-B14F-4D97-AF65-F5344CB8AC3E}">
        <p14:creationId xmlns:p14="http://schemas.microsoft.com/office/powerpoint/2010/main" val="3128733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5631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4" name="Rectangle 23">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C6F7892-CE7F-E1E5-5F4D-5FA9226CBD23}"/>
              </a:ext>
            </a:extLst>
          </p:cNvPr>
          <p:cNvSpPr txBox="1"/>
          <p:nvPr/>
        </p:nvSpPr>
        <p:spPr>
          <a:xfrm>
            <a:off x="3176" y="730553"/>
            <a:ext cx="4836649" cy="4093028"/>
          </a:xfrm>
          <a:prstGeom prst="rect">
            <a:avLst/>
          </a:prstGeom>
        </p:spPr>
        <p:txBody>
          <a:bodyPr vert="horz" lIns="91440" tIns="45720" rIns="91440" bIns="45720" rtlCol="0" anchor="ctr">
            <a:normAutofit/>
          </a:bodyPr>
          <a:lstStyle/>
          <a:p>
            <a:pPr algn="ctr">
              <a:spcBef>
                <a:spcPct val="0"/>
              </a:spcBef>
              <a:spcAft>
                <a:spcPts val="600"/>
              </a:spcAft>
            </a:pPr>
            <a:r>
              <a:rPr lang="en-US" sz="5000" dirty="0">
                <a:latin typeface="Andy Bear" panose="02000506050000020004" pitchFamily="50" charset="0"/>
                <a:ea typeface="+mj-ea"/>
                <a:cs typeface="+mj-cs"/>
              </a:rPr>
              <a:t>What are Decomposers?</a:t>
            </a:r>
          </a:p>
        </p:txBody>
      </p:sp>
      <p:grpSp>
        <p:nvGrpSpPr>
          <p:cNvPr id="26" name="Group 25">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27" name="Straight Connector 26">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7" name="Rectangle 36">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extBox 4">
            <a:extLst>
              <a:ext uri="{FF2B5EF4-FFF2-40B4-BE49-F238E27FC236}">
                <a16:creationId xmlns:a16="http://schemas.microsoft.com/office/drawing/2014/main" id="{E33F2C64-5468-A0C2-F498-AA5EB761C701}"/>
              </a:ext>
            </a:extLst>
          </p:cNvPr>
          <p:cNvGraphicFramePr/>
          <p:nvPr>
            <p:extLst>
              <p:ext uri="{D42A27DB-BD31-4B8C-83A1-F6EECF244321}">
                <p14:modId xmlns:p14="http://schemas.microsoft.com/office/powerpoint/2010/main" val="1057768206"/>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3132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nail on grass&#10;&#10;Description automatically generated with medium confidence">
            <a:extLst>
              <a:ext uri="{FF2B5EF4-FFF2-40B4-BE49-F238E27FC236}">
                <a16:creationId xmlns:a16="http://schemas.microsoft.com/office/drawing/2014/main" id="{ECF59E40-50A3-9214-D019-B7A2EAAE0B2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074" t="10618" r="12773" b="8391"/>
          <a:stretch/>
        </p:blipFill>
        <p:spPr>
          <a:xfrm flipH="1">
            <a:off x="197993" y="177142"/>
            <a:ext cx="3637228" cy="2265178"/>
          </a:xfrm>
          <a:prstGeom prst="rect">
            <a:avLst/>
          </a:prstGeom>
        </p:spPr>
      </p:pic>
      <p:pic>
        <p:nvPicPr>
          <p:cNvPr id="3" name="Picture 2">
            <a:extLst>
              <a:ext uri="{FF2B5EF4-FFF2-40B4-BE49-F238E27FC236}">
                <a16:creationId xmlns:a16="http://schemas.microsoft.com/office/drawing/2014/main" id="{39C81B3D-6F99-978F-D51F-AF6F47DD765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p:blipFill>
        <p:spPr>
          <a:xfrm flipH="1">
            <a:off x="311022" y="3868058"/>
            <a:ext cx="3524199" cy="2197727"/>
          </a:xfrm>
          <a:prstGeom prst="rect">
            <a:avLst/>
          </a:prstGeom>
        </p:spPr>
      </p:pic>
      <p:pic>
        <p:nvPicPr>
          <p:cNvPr id="4" name="Picture 3" descr="A close-up of some plants&#10;&#10;Description automatically generated with low confidence">
            <a:extLst>
              <a:ext uri="{FF2B5EF4-FFF2-40B4-BE49-F238E27FC236}">
                <a16:creationId xmlns:a16="http://schemas.microsoft.com/office/drawing/2014/main" id="{7F8B1D56-4BA8-1F67-55CE-E98B8B4CFD73}"/>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flipH="1">
            <a:off x="4269049" y="177142"/>
            <a:ext cx="3463125" cy="2222776"/>
          </a:xfrm>
          <a:prstGeom prst="rect">
            <a:avLst/>
          </a:prstGeom>
        </p:spPr>
      </p:pic>
      <p:pic>
        <p:nvPicPr>
          <p:cNvPr id="5" name="Picture 4">
            <a:extLst>
              <a:ext uri="{FF2B5EF4-FFF2-40B4-BE49-F238E27FC236}">
                <a16:creationId xmlns:a16="http://schemas.microsoft.com/office/drawing/2014/main" id="{33E778D5-632A-DC98-9C43-0A1980955AF3}"/>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a:stretch/>
        </p:blipFill>
        <p:spPr>
          <a:xfrm flipH="1">
            <a:off x="8122642" y="168587"/>
            <a:ext cx="3545138" cy="2222776"/>
          </a:xfrm>
          <a:prstGeom prst="rect">
            <a:avLst/>
          </a:prstGeom>
        </p:spPr>
      </p:pic>
      <p:pic>
        <p:nvPicPr>
          <p:cNvPr id="6" name="Picture 5" descr="A group of mushrooms growing on a tree&#10;&#10;Description automatically generated">
            <a:extLst>
              <a:ext uri="{FF2B5EF4-FFF2-40B4-BE49-F238E27FC236}">
                <a16:creationId xmlns:a16="http://schemas.microsoft.com/office/drawing/2014/main" id="{85315B01-6789-BC8B-4378-A47619D2A32B}"/>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flipH="1">
            <a:off x="8142962" y="3847263"/>
            <a:ext cx="3545139" cy="2312047"/>
          </a:xfrm>
          <a:prstGeom prst="rect">
            <a:avLst/>
          </a:prstGeom>
        </p:spPr>
      </p:pic>
      <p:pic>
        <p:nvPicPr>
          <p:cNvPr id="7" name="Picture 6">
            <a:extLst>
              <a:ext uri="{FF2B5EF4-FFF2-40B4-BE49-F238E27FC236}">
                <a16:creationId xmlns:a16="http://schemas.microsoft.com/office/drawing/2014/main" id="{5A493088-83E9-7856-8719-E38F64FB23D4}"/>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flipH="1">
            <a:off x="4326256" y="3856929"/>
            <a:ext cx="3463125" cy="2302381"/>
          </a:xfrm>
          <a:prstGeom prst="rect">
            <a:avLst/>
          </a:prstGeom>
        </p:spPr>
      </p:pic>
      <p:sp>
        <p:nvSpPr>
          <p:cNvPr id="8" name="TextBox 7">
            <a:extLst>
              <a:ext uri="{FF2B5EF4-FFF2-40B4-BE49-F238E27FC236}">
                <a16:creationId xmlns:a16="http://schemas.microsoft.com/office/drawing/2014/main" id="{EF0EFBD8-6AF1-D6EA-FFD6-AE887B1BF017}"/>
              </a:ext>
            </a:extLst>
          </p:cNvPr>
          <p:cNvSpPr txBox="1"/>
          <p:nvPr/>
        </p:nvSpPr>
        <p:spPr>
          <a:xfrm>
            <a:off x="3831882" y="2790224"/>
            <a:ext cx="5229199" cy="1107996"/>
          </a:xfrm>
          <a:prstGeom prst="rect">
            <a:avLst/>
          </a:prstGeom>
          <a:noFill/>
        </p:spPr>
        <p:txBody>
          <a:bodyPr wrap="square" rtlCol="0">
            <a:spAutoFit/>
          </a:bodyPr>
          <a:lstStyle/>
          <a:p>
            <a:r>
              <a:rPr lang="en-US" sz="6600" dirty="0">
                <a:latin typeface="Andy Bear" panose="02000506050000020004" pitchFamily="50" charset="0"/>
              </a:rPr>
              <a:t>What am I?</a:t>
            </a:r>
          </a:p>
        </p:txBody>
      </p:sp>
      <p:sp>
        <p:nvSpPr>
          <p:cNvPr id="10" name="TextBox 9">
            <a:extLst>
              <a:ext uri="{FF2B5EF4-FFF2-40B4-BE49-F238E27FC236}">
                <a16:creationId xmlns:a16="http://schemas.microsoft.com/office/drawing/2014/main" id="{CA4C238F-9FB8-CAA5-676F-B81630A73C41}"/>
              </a:ext>
            </a:extLst>
          </p:cNvPr>
          <p:cNvSpPr txBox="1"/>
          <p:nvPr/>
        </p:nvSpPr>
        <p:spPr>
          <a:xfrm>
            <a:off x="311022" y="2468220"/>
            <a:ext cx="3062097" cy="646331"/>
          </a:xfrm>
          <a:prstGeom prst="rect">
            <a:avLst/>
          </a:prstGeom>
          <a:noFill/>
        </p:spPr>
        <p:txBody>
          <a:bodyPr wrap="square" rtlCol="0">
            <a:spAutoFit/>
          </a:bodyPr>
          <a:lstStyle/>
          <a:p>
            <a:r>
              <a:rPr lang="en-US" dirty="0"/>
              <a:t>Snails or slugs eat dead plant matter. </a:t>
            </a:r>
          </a:p>
        </p:txBody>
      </p:sp>
      <p:sp>
        <p:nvSpPr>
          <p:cNvPr id="11" name="TextBox 10">
            <a:extLst>
              <a:ext uri="{FF2B5EF4-FFF2-40B4-BE49-F238E27FC236}">
                <a16:creationId xmlns:a16="http://schemas.microsoft.com/office/drawing/2014/main" id="{F5FEEF2E-44C9-F6C8-DF45-A67715518863}"/>
              </a:ext>
            </a:extLst>
          </p:cNvPr>
          <p:cNvSpPr txBox="1"/>
          <p:nvPr/>
        </p:nvSpPr>
        <p:spPr>
          <a:xfrm>
            <a:off x="4295503" y="2332759"/>
            <a:ext cx="3600992" cy="646331"/>
          </a:xfrm>
          <a:prstGeom prst="rect">
            <a:avLst/>
          </a:prstGeom>
          <a:noFill/>
        </p:spPr>
        <p:txBody>
          <a:bodyPr wrap="square" rtlCol="0">
            <a:spAutoFit/>
          </a:bodyPr>
          <a:lstStyle/>
          <a:p>
            <a:r>
              <a:rPr lang="en-US" dirty="0"/>
              <a:t>Bacteria: decompose any dead or decaying organic matter </a:t>
            </a:r>
          </a:p>
        </p:txBody>
      </p:sp>
      <p:sp>
        <p:nvSpPr>
          <p:cNvPr id="12" name="TextBox 11">
            <a:extLst>
              <a:ext uri="{FF2B5EF4-FFF2-40B4-BE49-F238E27FC236}">
                <a16:creationId xmlns:a16="http://schemas.microsoft.com/office/drawing/2014/main" id="{A318D204-839A-C89D-8E02-E68F4D32E62F}"/>
              </a:ext>
            </a:extLst>
          </p:cNvPr>
          <p:cNvSpPr txBox="1"/>
          <p:nvPr/>
        </p:nvSpPr>
        <p:spPr>
          <a:xfrm>
            <a:off x="8525322" y="2399918"/>
            <a:ext cx="3139440" cy="646331"/>
          </a:xfrm>
          <a:prstGeom prst="rect">
            <a:avLst/>
          </a:prstGeom>
          <a:noFill/>
        </p:spPr>
        <p:txBody>
          <a:bodyPr wrap="square" rtlCol="0">
            <a:spAutoFit/>
          </a:bodyPr>
          <a:lstStyle/>
          <a:p>
            <a:r>
              <a:rPr lang="en-US" dirty="0"/>
              <a:t>Termites eat dead or decaying wood.</a:t>
            </a:r>
          </a:p>
        </p:txBody>
      </p:sp>
      <p:sp>
        <p:nvSpPr>
          <p:cNvPr id="13" name="TextBox 12">
            <a:extLst>
              <a:ext uri="{FF2B5EF4-FFF2-40B4-BE49-F238E27FC236}">
                <a16:creationId xmlns:a16="http://schemas.microsoft.com/office/drawing/2014/main" id="{899C83F2-1061-5854-BB2D-F770EBF4B76C}"/>
              </a:ext>
            </a:extLst>
          </p:cNvPr>
          <p:cNvSpPr txBox="1"/>
          <p:nvPr/>
        </p:nvSpPr>
        <p:spPr>
          <a:xfrm>
            <a:off x="465289" y="6091685"/>
            <a:ext cx="3304720" cy="646331"/>
          </a:xfrm>
          <a:prstGeom prst="rect">
            <a:avLst/>
          </a:prstGeom>
          <a:noFill/>
        </p:spPr>
        <p:txBody>
          <a:bodyPr wrap="square" rtlCol="0">
            <a:spAutoFit/>
          </a:bodyPr>
          <a:lstStyle/>
          <a:p>
            <a:r>
              <a:rPr lang="en-US" dirty="0"/>
              <a:t>Maggots eat dead or decaying plants and animals</a:t>
            </a:r>
          </a:p>
        </p:txBody>
      </p:sp>
      <p:sp>
        <p:nvSpPr>
          <p:cNvPr id="14" name="TextBox 13">
            <a:extLst>
              <a:ext uri="{FF2B5EF4-FFF2-40B4-BE49-F238E27FC236}">
                <a16:creationId xmlns:a16="http://schemas.microsoft.com/office/drawing/2014/main" id="{95C9DAC5-0648-1C1B-B298-EBE3BA3A22FB}"/>
              </a:ext>
            </a:extLst>
          </p:cNvPr>
          <p:cNvSpPr txBox="1"/>
          <p:nvPr/>
        </p:nvSpPr>
        <p:spPr>
          <a:xfrm>
            <a:off x="4364437" y="6219485"/>
            <a:ext cx="3463125" cy="584775"/>
          </a:xfrm>
          <a:prstGeom prst="rect">
            <a:avLst/>
          </a:prstGeom>
          <a:noFill/>
        </p:spPr>
        <p:txBody>
          <a:bodyPr wrap="square" rtlCol="0">
            <a:spAutoFit/>
          </a:bodyPr>
          <a:lstStyle/>
          <a:p>
            <a:r>
              <a:rPr lang="en-US" sz="1600" dirty="0"/>
              <a:t>Earthworms eat dead or decaying plants.</a:t>
            </a:r>
          </a:p>
        </p:txBody>
      </p:sp>
      <p:sp>
        <p:nvSpPr>
          <p:cNvPr id="15" name="TextBox 14">
            <a:extLst>
              <a:ext uri="{FF2B5EF4-FFF2-40B4-BE49-F238E27FC236}">
                <a16:creationId xmlns:a16="http://schemas.microsoft.com/office/drawing/2014/main" id="{318180AB-6394-0FCD-1117-DF6E36B42C82}"/>
              </a:ext>
            </a:extLst>
          </p:cNvPr>
          <p:cNvSpPr txBox="1"/>
          <p:nvPr/>
        </p:nvSpPr>
        <p:spPr>
          <a:xfrm>
            <a:off x="8122642" y="6202476"/>
            <a:ext cx="3944800" cy="584775"/>
          </a:xfrm>
          <a:prstGeom prst="rect">
            <a:avLst/>
          </a:prstGeom>
          <a:noFill/>
        </p:spPr>
        <p:txBody>
          <a:bodyPr wrap="square" rtlCol="0">
            <a:spAutoFit/>
          </a:bodyPr>
          <a:lstStyle/>
          <a:p>
            <a:r>
              <a:rPr lang="en-US" sz="1600" dirty="0"/>
              <a:t>Mushrooms/fungi eat dead or decaying leaves, pine needles, and wood.</a:t>
            </a:r>
          </a:p>
        </p:txBody>
      </p:sp>
    </p:spTree>
    <p:extLst>
      <p:ext uri="{BB962C8B-B14F-4D97-AF65-F5344CB8AC3E}">
        <p14:creationId xmlns:p14="http://schemas.microsoft.com/office/powerpoint/2010/main" val="101148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EB5387F-FFFB-76D0-D9D5-E39BA6658C6A}"/>
              </a:ext>
            </a:extLst>
          </p:cNvPr>
          <p:cNvSpPr/>
          <p:nvPr/>
        </p:nvSpPr>
        <p:spPr>
          <a:xfrm>
            <a:off x="7777537" y="1345915"/>
            <a:ext cx="3835343" cy="1218950"/>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8132177-35F2-C026-650B-942C724F90D5}"/>
              </a:ext>
            </a:extLst>
          </p:cNvPr>
          <p:cNvSpPr txBox="1"/>
          <p:nvPr/>
        </p:nvSpPr>
        <p:spPr>
          <a:xfrm>
            <a:off x="579120" y="457200"/>
            <a:ext cx="10078720" cy="1754326"/>
          </a:xfrm>
          <a:prstGeom prst="rect">
            <a:avLst/>
          </a:prstGeom>
          <a:noFill/>
        </p:spPr>
        <p:txBody>
          <a:bodyPr wrap="square" rtlCol="0">
            <a:spAutoFit/>
          </a:bodyPr>
          <a:lstStyle/>
          <a:p>
            <a:pPr algn="ctr"/>
            <a:r>
              <a:rPr lang="en-US" sz="5400" dirty="0">
                <a:latin typeface="Andy Bear" panose="02000506050000020004" pitchFamily="50" charset="0"/>
              </a:rPr>
              <a:t>Why are Decomposers important?</a:t>
            </a:r>
          </a:p>
        </p:txBody>
      </p:sp>
      <p:graphicFrame>
        <p:nvGraphicFramePr>
          <p:cNvPr id="10" name="TextBox 7">
            <a:extLst>
              <a:ext uri="{FF2B5EF4-FFF2-40B4-BE49-F238E27FC236}">
                <a16:creationId xmlns:a16="http://schemas.microsoft.com/office/drawing/2014/main" id="{EDCB2787-61A8-EA1D-D8DC-6E2E29670A04}"/>
              </a:ext>
            </a:extLst>
          </p:cNvPr>
          <p:cNvGraphicFramePr/>
          <p:nvPr/>
        </p:nvGraphicFramePr>
        <p:xfrm>
          <a:off x="579120" y="2712720"/>
          <a:ext cx="10353040" cy="3046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descr="Diagram&#10;&#10;Description automatically generated with medium confidence">
            <a:hlinkClick r:id="rId7"/>
            <a:extLst>
              <a:ext uri="{FF2B5EF4-FFF2-40B4-BE49-F238E27FC236}">
                <a16:creationId xmlns:a16="http://schemas.microsoft.com/office/drawing/2014/main" id="{A2AED869-36B3-6F8D-5444-2853D018F066}"/>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051076" y="1398071"/>
            <a:ext cx="3246844" cy="1111161"/>
          </a:xfrm>
          <a:prstGeom prst="rect">
            <a:avLst/>
          </a:prstGeom>
        </p:spPr>
      </p:pic>
    </p:spTree>
    <p:extLst>
      <p:ext uri="{BB962C8B-B14F-4D97-AF65-F5344CB8AC3E}">
        <p14:creationId xmlns:p14="http://schemas.microsoft.com/office/powerpoint/2010/main" val="2325606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Picture 4" descr="A picture containing salamander&#10;&#10;Description automatically generated">
            <a:extLst>
              <a:ext uri="{FF2B5EF4-FFF2-40B4-BE49-F238E27FC236}">
                <a16:creationId xmlns:a16="http://schemas.microsoft.com/office/drawing/2014/main" id="{BEBACB83-FC5D-46D8-8D9F-21E1E4EB56B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54" r="12908"/>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extBox 1">
            <a:extLst>
              <a:ext uri="{FF2B5EF4-FFF2-40B4-BE49-F238E27FC236}">
                <a16:creationId xmlns:a16="http://schemas.microsoft.com/office/drawing/2014/main" id="{823E20A7-7A62-50F0-BFCE-C8357E39251B}"/>
              </a:ext>
            </a:extLst>
          </p:cNvPr>
          <p:cNvSpPr txBox="1"/>
          <p:nvPr/>
        </p:nvSpPr>
        <p:spPr>
          <a:xfrm>
            <a:off x="172720" y="609600"/>
            <a:ext cx="4724399" cy="1320800"/>
          </a:xfrm>
          <a:prstGeom prst="rect">
            <a:avLst/>
          </a:prstGeom>
        </p:spPr>
        <p:txBody>
          <a:bodyPr vert="horz" lIns="91440" tIns="45720" rIns="91440" bIns="45720" rtlCol="0" anchor="t">
            <a:normAutofit/>
          </a:bodyPr>
          <a:lstStyle/>
          <a:p>
            <a:pPr>
              <a:spcBef>
                <a:spcPct val="0"/>
              </a:spcBef>
              <a:spcAft>
                <a:spcPts val="600"/>
              </a:spcAft>
            </a:pPr>
            <a:r>
              <a:rPr lang="en-US" sz="5800" dirty="0">
                <a:latin typeface="Andy Bear" panose="02000506050000020004" pitchFamily="50" charset="0"/>
                <a:ea typeface="+mj-ea"/>
                <a:cs typeface="+mj-cs"/>
              </a:rPr>
              <a:t>Earthworms</a:t>
            </a:r>
            <a:r>
              <a:rPr lang="en-US" sz="3600" dirty="0">
                <a:solidFill>
                  <a:schemeClr val="accent1"/>
                </a:solidFill>
                <a:latin typeface="+mj-lt"/>
                <a:ea typeface="+mj-ea"/>
                <a:cs typeface="+mj-cs"/>
              </a:rPr>
              <a:t> </a:t>
            </a:r>
          </a:p>
        </p:txBody>
      </p:sp>
      <p:sp>
        <p:nvSpPr>
          <p:cNvPr id="3" name="TextBox 2">
            <a:extLst>
              <a:ext uri="{FF2B5EF4-FFF2-40B4-BE49-F238E27FC236}">
                <a16:creationId xmlns:a16="http://schemas.microsoft.com/office/drawing/2014/main" id="{3394D2BC-A5CC-4C41-2377-DC2D8D8C3393}"/>
              </a:ext>
            </a:extLst>
          </p:cNvPr>
          <p:cNvSpPr txBox="1"/>
          <p:nvPr/>
        </p:nvSpPr>
        <p:spPr>
          <a:xfrm>
            <a:off x="59920" y="1926402"/>
            <a:ext cx="5492622" cy="3793331"/>
          </a:xfrm>
          <a:prstGeom prst="rect">
            <a:avLst/>
          </a:prstGeom>
        </p:spPr>
        <p:txBody>
          <a:bodyPr vert="horz" lIns="91440" tIns="45720" rIns="91440" bIns="45720" rtlCol="0" anchor="t">
            <a:normAutofit/>
          </a:bodyPr>
          <a:lstStyle/>
          <a:p>
            <a:pPr>
              <a:spcBef>
                <a:spcPts val="1000"/>
              </a:spcBef>
              <a:buClr>
                <a:schemeClr val="accent1"/>
              </a:buClr>
              <a:buSzPct val="80000"/>
            </a:pPr>
            <a:r>
              <a:rPr lang="en-US" sz="2800" dirty="0">
                <a:solidFill>
                  <a:schemeClr val="tx1">
                    <a:lumMod val="75000"/>
                    <a:lumOff val="25000"/>
                  </a:schemeClr>
                </a:solidFill>
                <a:latin typeface="Andy Bear"/>
              </a:rPr>
              <a:t>  </a:t>
            </a:r>
            <a:endParaRPr lang="en-US" sz="3200">
              <a:solidFill>
                <a:schemeClr val="tx1">
                  <a:lumMod val="75000"/>
                  <a:lumOff val="25000"/>
                </a:schemeClr>
              </a:solidFill>
              <a:latin typeface="Andy Bear"/>
            </a:endParaRPr>
          </a:p>
          <a:p>
            <a:pPr>
              <a:spcBef>
                <a:spcPts val="1000"/>
              </a:spcBef>
              <a:buClr>
                <a:schemeClr val="accent1"/>
              </a:buClr>
              <a:buSzPct val="80000"/>
              <a:buFont typeface="Wingdings 3" charset="2"/>
              <a:buChar char=""/>
            </a:pPr>
            <a:endParaRPr lang="en-US" dirty="0">
              <a:solidFill>
                <a:schemeClr val="tx1">
                  <a:lumMod val="75000"/>
                  <a:lumOff val="25000"/>
                </a:schemeClr>
              </a:solidFill>
            </a:endParaRPr>
          </a:p>
          <a:p>
            <a:pPr algn="ctr">
              <a:spcBef>
                <a:spcPts val="1000"/>
              </a:spcBef>
              <a:buClr>
                <a:schemeClr val="accent1"/>
              </a:buClr>
              <a:buSzPct val="80000"/>
            </a:pPr>
            <a:r>
              <a:rPr lang="en-US" sz="2400" dirty="0">
                <a:solidFill>
                  <a:schemeClr val="tx1">
                    <a:lumMod val="75000"/>
                    <a:lumOff val="25000"/>
                  </a:schemeClr>
                </a:solidFill>
                <a:latin typeface="Kristen ITC" panose="03050502040202030202" pitchFamily="66" charset="0"/>
              </a:rPr>
              <a:t>As they tunnel through soil, eating the decaying matter and pooping out soil-enhancing waste, earthworms help to break up compacted soil.  This allows water, air and nutrients to get to the roots more efficiently. </a:t>
            </a:r>
          </a:p>
        </p:txBody>
      </p:sp>
      <p:cxnSp>
        <p:nvCxnSpPr>
          <p:cNvPr id="22" name="Straight Connector 21">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 name="TextBox 6">
            <a:hlinkClick r:id="rId4"/>
            <a:extLst>
              <a:ext uri="{FF2B5EF4-FFF2-40B4-BE49-F238E27FC236}">
                <a16:creationId xmlns:a16="http://schemas.microsoft.com/office/drawing/2014/main" id="{8F4CD3BC-0C05-BF40-7B9C-EC0C5420D9F9}"/>
              </a:ext>
            </a:extLst>
          </p:cNvPr>
          <p:cNvSpPr txBox="1"/>
          <p:nvPr/>
        </p:nvSpPr>
        <p:spPr>
          <a:xfrm>
            <a:off x="2575332" y="6289040"/>
            <a:ext cx="1578307" cy="369332"/>
          </a:xfrm>
          <a:prstGeom prst="rect">
            <a:avLst/>
          </a:prstGeom>
          <a:noFill/>
        </p:spPr>
        <p:txBody>
          <a:bodyPr wrap="square" rtlCol="0">
            <a:spAutoFit/>
          </a:bodyPr>
          <a:lstStyle/>
          <a:p>
            <a:r>
              <a:rPr lang="en-US" dirty="0"/>
              <a:t>Worm video</a:t>
            </a:r>
          </a:p>
        </p:txBody>
      </p:sp>
      <p:sp>
        <p:nvSpPr>
          <p:cNvPr id="4" name="TextBox 3">
            <a:extLst>
              <a:ext uri="{FF2B5EF4-FFF2-40B4-BE49-F238E27FC236}">
                <a16:creationId xmlns:a16="http://schemas.microsoft.com/office/drawing/2014/main" id="{7B91F42A-4A08-42CE-75C8-C392D2A4EFB7}"/>
              </a:ext>
            </a:extLst>
          </p:cNvPr>
          <p:cNvSpPr txBox="1"/>
          <p:nvPr/>
        </p:nvSpPr>
        <p:spPr>
          <a:xfrm>
            <a:off x="1305394" y="1592703"/>
            <a:ext cx="5221572"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chemeClr val="accent2">
                    <a:lumMod val="75000"/>
                  </a:schemeClr>
                </a:solidFill>
                <a:latin typeface="Andy Bear"/>
              </a:rPr>
              <a:t>The Super Decomposer!</a:t>
            </a:r>
          </a:p>
        </p:txBody>
      </p:sp>
    </p:spTree>
    <p:extLst>
      <p:ext uri="{BB962C8B-B14F-4D97-AF65-F5344CB8AC3E}">
        <p14:creationId xmlns:p14="http://schemas.microsoft.com/office/powerpoint/2010/main" val="280331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51B9FC-C4E6-78F7-3F71-6273EAB8346E}"/>
              </a:ext>
            </a:extLst>
          </p:cNvPr>
          <p:cNvSpPr txBox="1"/>
          <p:nvPr/>
        </p:nvSpPr>
        <p:spPr>
          <a:xfrm>
            <a:off x="1564640" y="1178560"/>
            <a:ext cx="8249920" cy="4154984"/>
          </a:xfrm>
          <a:prstGeom prst="rect">
            <a:avLst/>
          </a:prstGeom>
          <a:noFill/>
        </p:spPr>
        <p:txBody>
          <a:bodyPr wrap="square" rtlCol="0">
            <a:spAutoFit/>
          </a:bodyPr>
          <a:lstStyle/>
          <a:p>
            <a:pPr algn="ctr"/>
            <a:r>
              <a:rPr lang="en-US" sz="8800" dirty="0">
                <a:latin typeface="Andy Bear" panose="02000506050000020004" pitchFamily="50" charset="0"/>
              </a:rPr>
              <a:t>It’s Time To  Investigate Decomposers!</a:t>
            </a:r>
          </a:p>
        </p:txBody>
      </p:sp>
    </p:spTree>
    <p:extLst>
      <p:ext uri="{BB962C8B-B14F-4D97-AF65-F5344CB8AC3E}">
        <p14:creationId xmlns:p14="http://schemas.microsoft.com/office/powerpoint/2010/main" val="3766079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47CA2E-8817-6A65-257E-33AADBAB969B}"/>
              </a:ext>
            </a:extLst>
          </p:cNvPr>
          <p:cNvSpPr/>
          <p:nvPr/>
        </p:nvSpPr>
        <p:spPr>
          <a:xfrm>
            <a:off x="220484" y="1429587"/>
            <a:ext cx="3581400" cy="1792584"/>
          </a:xfrm>
          <a:prstGeom prst="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2A9EF03-A545-AC8E-6AC1-5F91EE03308C}"/>
              </a:ext>
            </a:extLst>
          </p:cNvPr>
          <p:cNvSpPr txBox="1"/>
          <p:nvPr/>
        </p:nvSpPr>
        <p:spPr>
          <a:xfrm>
            <a:off x="141514" y="95805"/>
            <a:ext cx="6629400" cy="1015663"/>
          </a:xfrm>
          <a:prstGeom prst="rect">
            <a:avLst/>
          </a:prstGeom>
          <a:noFill/>
        </p:spPr>
        <p:txBody>
          <a:bodyPr wrap="square" rtlCol="0">
            <a:spAutoFit/>
          </a:bodyPr>
          <a:lstStyle/>
          <a:p>
            <a:r>
              <a:rPr lang="en-US" sz="6000" dirty="0">
                <a:latin typeface="Andy Bear" panose="02000506050000020004" pitchFamily="50" charset="0"/>
              </a:rPr>
              <a:t>Investigate</a:t>
            </a:r>
          </a:p>
        </p:txBody>
      </p:sp>
      <p:sp>
        <p:nvSpPr>
          <p:cNvPr id="5" name="TextBox 4">
            <a:extLst>
              <a:ext uri="{FF2B5EF4-FFF2-40B4-BE49-F238E27FC236}">
                <a16:creationId xmlns:a16="http://schemas.microsoft.com/office/drawing/2014/main" id="{AA59B136-BE09-DA3F-6D66-A5EAFD735AE3}"/>
              </a:ext>
            </a:extLst>
          </p:cNvPr>
          <p:cNvSpPr txBox="1"/>
          <p:nvPr/>
        </p:nvSpPr>
        <p:spPr>
          <a:xfrm rot="10800000" flipV="1">
            <a:off x="413524" y="1587215"/>
            <a:ext cx="3510647" cy="1477328"/>
          </a:xfrm>
          <a:prstGeom prst="rect">
            <a:avLst/>
          </a:prstGeom>
          <a:noFill/>
        </p:spPr>
        <p:txBody>
          <a:bodyPr wrap="square" rtlCol="0">
            <a:spAutoFit/>
          </a:bodyPr>
          <a:lstStyle/>
          <a:p>
            <a:r>
              <a:rPr lang="en-US" dirty="0">
                <a:solidFill>
                  <a:schemeClr val="accent2">
                    <a:lumMod val="75000"/>
                  </a:schemeClr>
                </a:solidFill>
                <a:latin typeface="Kristen ITC" panose="03050502040202030202" pitchFamily="66" charset="0"/>
              </a:rPr>
              <a:t>Today, you will investigate how decomposers do their work. You will observe differences in systems with and without worms.</a:t>
            </a:r>
          </a:p>
        </p:txBody>
      </p:sp>
      <p:sp>
        <p:nvSpPr>
          <p:cNvPr id="6" name="TextBox 5">
            <a:extLst>
              <a:ext uri="{FF2B5EF4-FFF2-40B4-BE49-F238E27FC236}">
                <a16:creationId xmlns:a16="http://schemas.microsoft.com/office/drawing/2014/main" id="{4E38FCDC-33D1-A5AF-2746-77BB0935684B}"/>
              </a:ext>
            </a:extLst>
          </p:cNvPr>
          <p:cNvSpPr txBox="1"/>
          <p:nvPr/>
        </p:nvSpPr>
        <p:spPr>
          <a:xfrm>
            <a:off x="1034138" y="950978"/>
            <a:ext cx="11016348" cy="6047809"/>
          </a:xfrm>
          <a:prstGeom prst="rect">
            <a:avLst/>
          </a:prstGeom>
          <a:noFill/>
        </p:spPr>
        <p:txBody>
          <a:bodyPr wrap="square" rtlCol="0">
            <a:spAutoFit/>
          </a:bodyPr>
          <a:lstStyle/>
          <a:p>
            <a:pPr marL="342900" indent="-342900" algn="ctr">
              <a:lnSpc>
                <a:spcPct val="150000"/>
              </a:lnSpc>
              <a:buFont typeface="+mj-lt"/>
              <a:buAutoNum type="arabicPeriod"/>
            </a:pPr>
            <a:r>
              <a:rPr lang="en-US" b="1" dirty="0">
                <a:latin typeface="Kristen ITC" panose="03050502040202030202" pitchFamily="66" charset="0"/>
              </a:rPr>
              <a:t>Fill your plastic bin with two inches of soil</a:t>
            </a:r>
          </a:p>
          <a:p>
            <a:pPr marL="342900" indent="-342900" algn="ctr">
              <a:lnSpc>
                <a:spcPct val="150000"/>
              </a:lnSpc>
              <a:buFont typeface="+mj-lt"/>
              <a:buAutoNum type="arabicPeriod"/>
            </a:pPr>
            <a:r>
              <a:rPr lang="en-US" b="1" dirty="0">
                <a:latin typeface="Kristen ITC" panose="03050502040202030202" pitchFamily="66" charset="0"/>
              </a:rPr>
              <a:t>Add layers to your bin in the following order:</a:t>
            </a:r>
          </a:p>
          <a:p>
            <a:pPr marL="800100" lvl="1" indent="-342900" algn="ctr">
              <a:buFont typeface="+mj-lt"/>
              <a:buAutoNum type="alphaLcParenR"/>
            </a:pPr>
            <a:r>
              <a:rPr lang="en-US" b="1" dirty="0">
                <a:latin typeface="Kristen ITC" panose="03050502040202030202" pitchFamily="66" charset="0"/>
              </a:rPr>
              <a:t>Dried leaves </a:t>
            </a:r>
          </a:p>
          <a:p>
            <a:pPr marL="800100" lvl="1" indent="-342900" algn="ctr">
              <a:buFont typeface="+mj-lt"/>
              <a:buAutoNum type="alphaLcParenR"/>
            </a:pPr>
            <a:r>
              <a:rPr lang="en-US" b="1" dirty="0">
                <a:latin typeface="Kristen ITC" panose="03050502040202030202" pitchFamily="66" charset="0"/>
              </a:rPr>
              <a:t>½ inch of soil</a:t>
            </a:r>
          </a:p>
          <a:p>
            <a:pPr marL="800100" lvl="1" indent="-342900" algn="ctr">
              <a:buFont typeface="+mj-lt"/>
              <a:buAutoNum type="alphaLcParenR"/>
            </a:pPr>
            <a:r>
              <a:rPr lang="en-US" b="1" dirty="0">
                <a:latin typeface="Kristen ITC" panose="03050502040202030202" pitchFamily="66" charset="0"/>
              </a:rPr>
              <a:t>Mixture of fruit and vegetable scraps</a:t>
            </a:r>
          </a:p>
          <a:p>
            <a:pPr marL="800100" lvl="1" indent="-342900" algn="ctr">
              <a:buFont typeface="+mj-lt"/>
              <a:buAutoNum type="alphaLcParenR"/>
            </a:pPr>
            <a:r>
              <a:rPr lang="en-US" b="1" dirty="0">
                <a:latin typeface="Kristen ITC" panose="03050502040202030202" pitchFamily="66" charset="0"/>
              </a:rPr>
              <a:t>½ inch of soil</a:t>
            </a:r>
          </a:p>
          <a:p>
            <a:pPr marL="800100" lvl="1" indent="-342900" algn="ctr">
              <a:buFont typeface="+mj-lt"/>
              <a:buAutoNum type="alphaLcParenR"/>
            </a:pPr>
            <a:r>
              <a:rPr lang="en-US" b="1" dirty="0">
                <a:latin typeface="Kristen ITC" panose="03050502040202030202" pitchFamily="66" charset="0"/>
              </a:rPr>
              <a:t>Crushed eggshells</a:t>
            </a:r>
          </a:p>
          <a:p>
            <a:pPr marL="800100" lvl="1" indent="-342900" algn="ctr">
              <a:buFont typeface="+mj-lt"/>
              <a:buAutoNum type="alphaLcParenR"/>
            </a:pPr>
            <a:r>
              <a:rPr lang="en-US" b="1" dirty="0">
                <a:latin typeface="Kristen ITC" panose="03050502040202030202" pitchFamily="66" charset="0"/>
              </a:rPr>
              <a:t>½ inch of soil</a:t>
            </a:r>
          </a:p>
          <a:p>
            <a:pPr marL="342900" indent="-342900" algn="ctr">
              <a:lnSpc>
                <a:spcPct val="150000"/>
              </a:lnSpc>
              <a:buFont typeface="+mj-lt"/>
              <a:buAutoNum type="arabicPeriod"/>
            </a:pPr>
            <a:r>
              <a:rPr lang="en-US" b="1" dirty="0">
                <a:latin typeface="Kristen ITC" panose="03050502040202030202" pitchFamily="66" charset="0"/>
              </a:rPr>
              <a:t>Using a marker, draw a line at each layer labeling them, “soil”, “dried leaves”, etc. </a:t>
            </a:r>
          </a:p>
          <a:p>
            <a:pPr marL="342900" indent="-342900" algn="ctr">
              <a:lnSpc>
                <a:spcPct val="150000"/>
              </a:lnSpc>
              <a:buFont typeface="+mj-lt"/>
              <a:buAutoNum type="arabicPeriod"/>
            </a:pPr>
            <a:r>
              <a:rPr lang="en-US" b="1" dirty="0">
                <a:latin typeface="Kristen ITC" panose="03050502040202030202" pitchFamily="66" charset="0"/>
              </a:rPr>
              <a:t>Looking at the side of the box, draw what you see on your activity sheet, labeling the layers.</a:t>
            </a:r>
          </a:p>
          <a:p>
            <a:pPr marL="342900" indent="-342900" algn="ctr">
              <a:lnSpc>
                <a:spcPct val="150000"/>
              </a:lnSpc>
              <a:buFont typeface="+mj-lt"/>
              <a:buAutoNum type="arabicPeriod"/>
            </a:pPr>
            <a:r>
              <a:rPr lang="en-US" b="1" dirty="0">
                <a:latin typeface="Kristen ITC" panose="03050502040202030202" pitchFamily="66" charset="0"/>
              </a:rPr>
              <a:t>Using the spray bottle, add water to the box. Be careful, you don’t want to make your soil muddy. Try not to mix up the layers.</a:t>
            </a:r>
          </a:p>
          <a:p>
            <a:pPr marL="342900" indent="-342900" algn="ctr">
              <a:lnSpc>
                <a:spcPct val="150000"/>
              </a:lnSpc>
              <a:buFont typeface="+mj-lt"/>
              <a:buAutoNum type="arabicPeriod"/>
            </a:pPr>
            <a:r>
              <a:rPr lang="en-US" b="1" dirty="0">
                <a:latin typeface="Kristen ITC" panose="03050502040202030202" pitchFamily="66" charset="0"/>
              </a:rPr>
              <a:t>Place 10 earthworms on the top layer of the box.</a:t>
            </a:r>
          </a:p>
          <a:p>
            <a:pPr marL="342900" indent="-342900" algn="ctr">
              <a:lnSpc>
                <a:spcPct val="150000"/>
              </a:lnSpc>
              <a:buFont typeface="+mj-lt"/>
              <a:buAutoNum type="arabicPeriod"/>
            </a:pPr>
            <a:r>
              <a:rPr lang="en-US" b="1" dirty="0">
                <a:latin typeface="Kristen ITC" panose="03050502040202030202" pitchFamily="66" charset="0"/>
              </a:rPr>
              <a:t>Wait 10 minutes, then draw your observations. Label your drawing. Describe what you see.</a:t>
            </a:r>
          </a:p>
          <a:p>
            <a:pPr marL="342900" indent="-342900" algn="ctr">
              <a:lnSpc>
                <a:spcPct val="150000"/>
              </a:lnSpc>
              <a:buFont typeface="+mj-lt"/>
              <a:buAutoNum type="arabicPeriod"/>
            </a:pPr>
            <a:r>
              <a:rPr lang="en-US" b="1" dirty="0">
                <a:latin typeface="Kristen ITC" panose="03050502040202030202" pitchFamily="66" charset="0"/>
              </a:rPr>
              <a:t>Record your observations on your activity sheet every day for the next 5 days. </a:t>
            </a:r>
          </a:p>
          <a:p>
            <a:pPr lvl="1" algn="ctr"/>
            <a:endParaRPr lang="en-US" dirty="0">
              <a:latin typeface="Kristen ITC" panose="03050502040202030202" pitchFamily="66" charset="0"/>
            </a:endParaRPr>
          </a:p>
          <a:p>
            <a:pPr marL="800100" lvl="1" indent="-342900">
              <a:buFont typeface="+mj-lt"/>
              <a:buAutoNum type="arabicPeriod"/>
            </a:pPr>
            <a:endParaRPr lang="en-US" dirty="0">
              <a:latin typeface="Kristen ITC" panose="03050502040202030202" pitchFamily="66" charset="0"/>
            </a:endParaRPr>
          </a:p>
        </p:txBody>
      </p:sp>
    </p:spTree>
    <p:extLst>
      <p:ext uri="{BB962C8B-B14F-4D97-AF65-F5344CB8AC3E}">
        <p14:creationId xmlns:p14="http://schemas.microsoft.com/office/powerpoint/2010/main" val="4169981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08F1EBE-745E-6710-97B4-57BC4CB33082}"/>
              </a:ext>
            </a:extLst>
          </p:cNvPr>
          <p:cNvSpPr/>
          <p:nvPr/>
        </p:nvSpPr>
        <p:spPr>
          <a:xfrm>
            <a:off x="172720" y="672495"/>
            <a:ext cx="11775440" cy="5984240"/>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FEE39A4-C3E5-D46A-2D06-447216D0D778}"/>
              </a:ext>
            </a:extLst>
          </p:cNvPr>
          <p:cNvSpPr txBox="1"/>
          <p:nvPr/>
        </p:nvSpPr>
        <p:spPr>
          <a:xfrm>
            <a:off x="172720" y="672495"/>
            <a:ext cx="9418320" cy="369332"/>
          </a:xfrm>
          <a:prstGeom prst="rect">
            <a:avLst/>
          </a:prstGeom>
          <a:noFill/>
        </p:spPr>
        <p:txBody>
          <a:bodyPr wrap="square" rtlCol="0">
            <a:spAutoFit/>
          </a:bodyPr>
          <a:lstStyle/>
          <a:p>
            <a:r>
              <a:rPr lang="en-US" dirty="0"/>
              <a:t>Day 1: Draw what you are observing. Give details and be sure to label your drawing.  </a:t>
            </a:r>
          </a:p>
        </p:txBody>
      </p:sp>
      <p:sp>
        <p:nvSpPr>
          <p:cNvPr id="4" name="TextBox 3">
            <a:extLst>
              <a:ext uri="{FF2B5EF4-FFF2-40B4-BE49-F238E27FC236}">
                <a16:creationId xmlns:a16="http://schemas.microsoft.com/office/drawing/2014/main" id="{2D28605E-67A5-60E8-219B-74637200C27B}"/>
              </a:ext>
            </a:extLst>
          </p:cNvPr>
          <p:cNvSpPr txBox="1"/>
          <p:nvPr/>
        </p:nvSpPr>
        <p:spPr>
          <a:xfrm>
            <a:off x="0" y="132080"/>
            <a:ext cx="5283200" cy="369332"/>
          </a:xfrm>
          <a:prstGeom prst="rect">
            <a:avLst/>
          </a:prstGeom>
          <a:noFill/>
        </p:spPr>
        <p:txBody>
          <a:bodyPr wrap="square" rtlCol="0">
            <a:spAutoFit/>
          </a:bodyPr>
          <a:lstStyle/>
          <a:p>
            <a:r>
              <a:rPr lang="en-US" dirty="0"/>
              <a:t>Name: ______________________________</a:t>
            </a:r>
          </a:p>
        </p:txBody>
      </p:sp>
      <p:sp>
        <p:nvSpPr>
          <p:cNvPr id="5" name="TextBox 4">
            <a:extLst>
              <a:ext uri="{FF2B5EF4-FFF2-40B4-BE49-F238E27FC236}">
                <a16:creationId xmlns:a16="http://schemas.microsoft.com/office/drawing/2014/main" id="{3AFB4CE8-FEA3-E684-3045-846D2D07C171}"/>
              </a:ext>
            </a:extLst>
          </p:cNvPr>
          <p:cNvSpPr txBox="1"/>
          <p:nvPr/>
        </p:nvSpPr>
        <p:spPr>
          <a:xfrm>
            <a:off x="5181267" y="135079"/>
            <a:ext cx="6584346" cy="523220"/>
          </a:xfrm>
          <a:prstGeom prst="rect">
            <a:avLst/>
          </a:prstGeom>
          <a:noFill/>
        </p:spPr>
        <p:txBody>
          <a:bodyPr wrap="square" lIns="91440" tIns="45720" rIns="91440" bIns="45720" rtlCol="0" anchor="t">
            <a:spAutoFit/>
          </a:bodyPr>
          <a:lstStyle/>
          <a:p>
            <a:r>
              <a:rPr lang="en-US" sz="2800" dirty="0">
                <a:latin typeface="Andy Bear"/>
              </a:rPr>
              <a:t>Observation activity sheet</a:t>
            </a:r>
          </a:p>
        </p:txBody>
      </p:sp>
      <p:sp>
        <p:nvSpPr>
          <p:cNvPr id="9" name="TextBox 8">
            <a:extLst>
              <a:ext uri="{FF2B5EF4-FFF2-40B4-BE49-F238E27FC236}">
                <a16:creationId xmlns:a16="http://schemas.microsoft.com/office/drawing/2014/main" id="{E83F9B5C-9415-1360-33A5-AEB8C6DEB8EA}"/>
              </a:ext>
            </a:extLst>
          </p:cNvPr>
          <p:cNvSpPr txBox="1"/>
          <p:nvPr/>
        </p:nvSpPr>
        <p:spPr>
          <a:xfrm>
            <a:off x="350520" y="5862339"/>
            <a:ext cx="11419840" cy="646331"/>
          </a:xfrm>
          <a:prstGeom prst="rect">
            <a:avLst/>
          </a:prstGeom>
          <a:noFill/>
        </p:spPr>
        <p:txBody>
          <a:bodyPr wrap="square" rtlCol="0">
            <a:spAutoFit/>
          </a:bodyPr>
          <a:lstStyle/>
          <a:p>
            <a:r>
              <a:rPr lang="en-US" dirty="0"/>
              <a:t>What do you wonder? _________________________________________________________________________</a:t>
            </a:r>
          </a:p>
          <a:p>
            <a:r>
              <a:rPr lang="en-US" dirty="0"/>
              <a:t>____________________________________________________________________________________________</a:t>
            </a:r>
          </a:p>
        </p:txBody>
      </p:sp>
    </p:spTree>
    <p:extLst>
      <p:ext uri="{BB962C8B-B14F-4D97-AF65-F5344CB8AC3E}">
        <p14:creationId xmlns:p14="http://schemas.microsoft.com/office/powerpoint/2010/main" val="2540257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08F1EBE-745E-6710-97B4-57BC4CB33082}"/>
              </a:ext>
            </a:extLst>
          </p:cNvPr>
          <p:cNvSpPr/>
          <p:nvPr/>
        </p:nvSpPr>
        <p:spPr>
          <a:xfrm>
            <a:off x="172720" y="672495"/>
            <a:ext cx="11775440" cy="5984240"/>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FEE39A4-C3E5-D46A-2D06-447216D0D778}"/>
              </a:ext>
            </a:extLst>
          </p:cNvPr>
          <p:cNvSpPr txBox="1"/>
          <p:nvPr/>
        </p:nvSpPr>
        <p:spPr>
          <a:xfrm>
            <a:off x="172720" y="672495"/>
            <a:ext cx="9418320" cy="369332"/>
          </a:xfrm>
          <a:prstGeom prst="rect">
            <a:avLst/>
          </a:prstGeom>
          <a:noFill/>
        </p:spPr>
        <p:txBody>
          <a:bodyPr wrap="square" rtlCol="0">
            <a:spAutoFit/>
          </a:bodyPr>
          <a:lstStyle/>
          <a:p>
            <a:r>
              <a:rPr lang="en-US" dirty="0"/>
              <a:t>Day 2: Draw what you are observing. Give details and be sure to label your drawing.  </a:t>
            </a:r>
          </a:p>
        </p:txBody>
      </p:sp>
      <p:sp>
        <p:nvSpPr>
          <p:cNvPr id="4" name="TextBox 3">
            <a:extLst>
              <a:ext uri="{FF2B5EF4-FFF2-40B4-BE49-F238E27FC236}">
                <a16:creationId xmlns:a16="http://schemas.microsoft.com/office/drawing/2014/main" id="{2D28605E-67A5-60E8-219B-74637200C27B}"/>
              </a:ext>
            </a:extLst>
          </p:cNvPr>
          <p:cNvSpPr txBox="1"/>
          <p:nvPr/>
        </p:nvSpPr>
        <p:spPr>
          <a:xfrm>
            <a:off x="0" y="132080"/>
            <a:ext cx="5283200" cy="369332"/>
          </a:xfrm>
          <a:prstGeom prst="rect">
            <a:avLst/>
          </a:prstGeom>
          <a:noFill/>
        </p:spPr>
        <p:txBody>
          <a:bodyPr wrap="square" rtlCol="0">
            <a:spAutoFit/>
          </a:bodyPr>
          <a:lstStyle/>
          <a:p>
            <a:r>
              <a:rPr lang="en-US" dirty="0"/>
              <a:t>Name: ______________________________</a:t>
            </a:r>
          </a:p>
        </p:txBody>
      </p:sp>
      <p:sp>
        <p:nvSpPr>
          <p:cNvPr id="5" name="TextBox 4">
            <a:extLst>
              <a:ext uri="{FF2B5EF4-FFF2-40B4-BE49-F238E27FC236}">
                <a16:creationId xmlns:a16="http://schemas.microsoft.com/office/drawing/2014/main" id="{3AFB4CE8-FEA3-E684-3045-846D2D07C171}"/>
              </a:ext>
            </a:extLst>
          </p:cNvPr>
          <p:cNvSpPr txBox="1"/>
          <p:nvPr/>
        </p:nvSpPr>
        <p:spPr>
          <a:xfrm>
            <a:off x="5630972" y="135079"/>
            <a:ext cx="6134641" cy="523220"/>
          </a:xfrm>
          <a:prstGeom prst="rect">
            <a:avLst/>
          </a:prstGeom>
          <a:noFill/>
        </p:spPr>
        <p:txBody>
          <a:bodyPr wrap="square" lIns="91440" tIns="45720" rIns="91440" bIns="45720" rtlCol="0" anchor="t">
            <a:spAutoFit/>
          </a:bodyPr>
          <a:lstStyle/>
          <a:p>
            <a:r>
              <a:rPr lang="en-US" sz="2800" dirty="0">
                <a:latin typeface="Andy Bear"/>
              </a:rPr>
              <a:t>Observation activity sheet</a:t>
            </a:r>
          </a:p>
        </p:txBody>
      </p:sp>
      <p:sp>
        <p:nvSpPr>
          <p:cNvPr id="9" name="TextBox 8">
            <a:extLst>
              <a:ext uri="{FF2B5EF4-FFF2-40B4-BE49-F238E27FC236}">
                <a16:creationId xmlns:a16="http://schemas.microsoft.com/office/drawing/2014/main" id="{E83F9B5C-9415-1360-33A5-AEB8C6DEB8EA}"/>
              </a:ext>
            </a:extLst>
          </p:cNvPr>
          <p:cNvSpPr txBox="1"/>
          <p:nvPr/>
        </p:nvSpPr>
        <p:spPr>
          <a:xfrm>
            <a:off x="350520" y="5862339"/>
            <a:ext cx="11419840" cy="646331"/>
          </a:xfrm>
          <a:prstGeom prst="rect">
            <a:avLst/>
          </a:prstGeom>
          <a:noFill/>
        </p:spPr>
        <p:txBody>
          <a:bodyPr wrap="square" rtlCol="0">
            <a:spAutoFit/>
          </a:bodyPr>
          <a:lstStyle/>
          <a:p>
            <a:r>
              <a:rPr lang="en-US" dirty="0"/>
              <a:t>What do you wonder? _________________________________________________________________________</a:t>
            </a:r>
          </a:p>
          <a:p>
            <a:r>
              <a:rPr lang="en-US" dirty="0"/>
              <a:t>____________________________________________________________________________________________</a:t>
            </a:r>
          </a:p>
        </p:txBody>
      </p:sp>
    </p:spTree>
    <p:extLst>
      <p:ext uri="{BB962C8B-B14F-4D97-AF65-F5344CB8AC3E}">
        <p14:creationId xmlns:p14="http://schemas.microsoft.com/office/powerpoint/2010/main" val="37678159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70A867335520C408FC4692571385B8A" ma:contentTypeVersion="12" ma:contentTypeDescription="Create a new document." ma:contentTypeScope="" ma:versionID="94af637877b5b99e92c7c1120f5d024e">
  <xsd:schema xmlns:xsd="http://www.w3.org/2001/XMLSchema" xmlns:xs="http://www.w3.org/2001/XMLSchema" xmlns:p="http://schemas.microsoft.com/office/2006/metadata/properties" xmlns:ns3="37168a3e-e568-44f6-bfc1-411c20458c1c" xmlns:ns4="10604ed7-0cc4-4655-bd99-7ed077b9437d" targetNamespace="http://schemas.microsoft.com/office/2006/metadata/properties" ma:root="true" ma:fieldsID="5d92579aaaa0ce14e6914991f10ed065" ns3:_="" ns4:_="">
    <xsd:import namespace="37168a3e-e568-44f6-bfc1-411c20458c1c"/>
    <xsd:import namespace="10604ed7-0cc4-4655-bd99-7ed077b9437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168a3e-e568-44f6-bfc1-411c20458c1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604ed7-0cc4-4655-bd99-7ed077b9437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BE2234-3085-44EE-B9D1-B581EEB858A6}">
  <ds:schemaRefs>
    <ds:schemaRef ds:uri="http://purl.org/dc/elements/1.1/"/>
    <ds:schemaRef ds:uri="http://schemas.microsoft.com/office/2006/documentManagement/types"/>
    <ds:schemaRef ds:uri="http://schemas.openxmlformats.org/package/2006/metadata/core-properties"/>
    <ds:schemaRef ds:uri="http://purl.org/dc/dcmitype/"/>
    <ds:schemaRef ds:uri="http://purl.org/dc/terms/"/>
    <ds:schemaRef ds:uri="http://schemas.microsoft.com/office/2006/metadata/properties"/>
    <ds:schemaRef ds:uri="37168a3e-e568-44f6-bfc1-411c20458c1c"/>
    <ds:schemaRef ds:uri="http://schemas.microsoft.com/office/infopath/2007/PartnerControls"/>
    <ds:schemaRef ds:uri="10604ed7-0cc4-4655-bd99-7ed077b9437d"/>
    <ds:schemaRef ds:uri="http://www.w3.org/XML/1998/namespace"/>
  </ds:schemaRefs>
</ds:datastoreItem>
</file>

<file path=customXml/itemProps2.xml><?xml version="1.0" encoding="utf-8"?>
<ds:datastoreItem xmlns:ds="http://schemas.openxmlformats.org/officeDocument/2006/customXml" ds:itemID="{4266DD80-FF53-4599-BCE5-9229A8CF9C09}">
  <ds:schemaRefs>
    <ds:schemaRef ds:uri="http://schemas.microsoft.com/sharepoint/v3/contenttype/forms"/>
  </ds:schemaRefs>
</ds:datastoreItem>
</file>

<file path=customXml/itemProps3.xml><?xml version="1.0" encoding="utf-8"?>
<ds:datastoreItem xmlns:ds="http://schemas.openxmlformats.org/officeDocument/2006/customXml" ds:itemID="{62FA8F6B-5E7A-4A37-90EF-453BC45A09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168a3e-e568-44f6-bfc1-411c20458c1c"/>
    <ds:schemaRef ds:uri="10604ed7-0cc4-4655-bd99-7ed077b943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TM02900688[[fn=Facet]]</Template>
  <TotalTime>4169</TotalTime>
  <Words>777</Words>
  <Application>Microsoft Office PowerPoint</Application>
  <PresentationFormat>Widescreen</PresentationFormat>
  <Paragraphs>80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Kinney, Angelina</dc:creator>
  <cp:lastModifiedBy>Kinney, Angelina</cp:lastModifiedBy>
  <cp:revision>32</cp:revision>
  <dcterms:created xsi:type="dcterms:W3CDTF">2022-11-11T14:01:10Z</dcterms:created>
  <dcterms:modified xsi:type="dcterms:W3CDTF">2023-10-27T09:50:01Z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0x010100670A867335520C408FC4692571385B8A</vt:lpwstr>
  </property>
</Properties>
</file>