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7" r:id="rId2"/>
    <p:sldId id="260" r:id="rId3"/>
    <p:sldId id="259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AA3-45DB-4413-BE38-E5F026186862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C9A4-997E-4137-80CF-16B27B9D0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8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AA3-45DB-4413-BE38-E5F026186862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C9A4-997E-4137-80CF-16B27B9D0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4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AA3-45DB-4413-BE38-E5F026186862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C9A4-997E-4137-80CF-16B27B9D0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98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AA3-45DB-4413-BE38-E5F026186862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C9A4-997E-4137-80CF-16B27B9D0E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489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AA3-45DB-4413-BE38-E5F026186862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C9A4-997E-4137-80CF-16B27B9D0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36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AA3-45DB-4413-BE38-E5F026186862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C9A4-997E-4137-80CF-16B27B9D0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48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AA3-45DB-4413-BE38-E5F026186862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C9A4-997E-4137-80CF-16B27B9D0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50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AA3-45DB-4413-BE38-E5F026186862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C9A4-997E-4137-80CF-16B27B9D0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08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AA3-45DB-4413-BE38-E5F026186862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C9A4-997E-4137-80CF-16B27B9D0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6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AA3-45DB-4413-BE38-E5F026186862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C9A4-997E-4137-80CF-16B27B9D0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1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AA3-45DB-4413-BE38-E5F026186862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C9A4-997E-4137-80CF-16B27B9D0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2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AA3-45DB-4413-BE38-E5F026186862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C9A4-997E-4137-80CF-16B27B9D0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0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AA3-45DB-4413-BE38-E5F026186862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C9A4-997E-4137-80CF-16B27B9D0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1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AA3-45DB-4413-BE38-E5F026186862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C9A4-997E-4137-80CF-16B27B9D0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AA3-45DB-4413-BE38-E5F026186862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C9A4-997E-4137-80CF-16B27B9D0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2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AA3-45DB-4413-BE38-E5F026186862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C9A4-997E-4137-80CF-16B27B9D0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2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AA3-45DB-4413-BE38-E5F026186862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C9A4-997E-4137-80CF-16B27B9D0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1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6261AA3-45DB-4413-BE38-E5F026186862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8C9A4-997E-4137-80CF-16B27B9D0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30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B24348-6FF5-4D85-B419-DDA9FFA98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Scoring Camp Links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8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85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5EDED0-30F7-4514-A48C-C85E553E993A}"/>
              </a:ext>
            </a:extLst>
          </p:cNvPr>
          <p:cNvSpPr txBox="1"/>
          <p:nvPr/>
        </p:nvSpPr>
        <p:spPr>
          <a:xfrm>
            <a:off x="2632412" y="457200"/>
            <a:ext cx="8007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 2 Day Scoring Camp For OST Third Grade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0B09D-6654-43A6-928D-5E98B0201673}"/>
              </a:ext>
            </a:extLst>
          </p:cNvPr>
          <p:cNvSpPr txBox="1"/>
          <p:nvPr/>
        </p:nvSpPr>
        <p:spPr>
          <a:xfrm>
            <a:off x="623479" y="1322408"/>
            <a:ext cx="51400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                                        </a:t>
            </a:r>
            <a:r>
              <a:rPr lang="en-US" sz="3200" dirty="0"/>
              <a:t>DAY 1 </a:t>
            </a:r>
          </a:p>
          <a:p>
            <a:r>
              <a:rPr lang="en-US" sz="3200" dirty="0"/>
              <a:t>      </a:t>
            </a:r>
          </a:p>
          <a:p>
            <a:pPr marL="514350" indent="-514350">
              <a:buAutoNum type="arabicPeriod"/>
            </a:pPr>
            <a:r>
              <a:rPr lang="en-US" dirty="0"/>
              <a:t>Distribute any released OST passages for third grade. Read writing prompt FIRST, so that students are aware of the question being asked. Discuss for clarification.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dirty="0"/>
              <a:t>Go over the large OST kid-friendly rubric on the board, section by section.  We use sticky notes with synonyms to remind us of difficult words on the rubric.</a:t>
            </a:r>
            <a:endParaRPr lang="en-US" sz="2400" dirty="0"/>
          </a:p>
          <a:p>
            <a:endParaRPr lang="en-US" sz="3200" dirty="0"/>
          </a:p>
        </p:txBody>
      </p:sp>
      <p:pic>
        <p:nvPicPr>
          <p:cNvPr id="11" name="Picture 2" descr="https://lh7-us.googleusercontent.com/UZqIMnsR_zV4_aex4dNVT9ld5gU295ubal6x-koEoVF7MhVqOQW8TJY_lPGFLtZmUQdvhnheQOuU7_7N7yooTNWTY1IYOnDHv3AHeQWkmuRnL1lQurcYtD-x-RWWVL1UZbyhReHqbpYx4fLu94AxftUPt-7mzso0ILbVYz3eUZ1joMJakV5BPq7K4Q4dvQ">
            <a:extLst>
              <a:ext uri="{FF2B5EF4-FFF2-40B4-BE49-F238E27FC236}">
                <a16:creationId xmlns:a16="http://schemas.microsoft.com/office/drawing/2014/main" id="{18867817-0BF2-4834-91A3-8D7DCF365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9" y="228600"/>
            <a:ext cx="1093807" cy="109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D3E0D5-0AE2-4C25-8226-F27131662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6606" y="1605316"/>
            <a:ext cx="44473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6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E1E0BE-6C0E-435A-9994-B895655B9A15}"/>
              </a:ext>
            </a:extLst>
          </p:cNvPr>
          <p:cNvSpPr txBox="1"/>
          <p:nvPr/>
        </p:nvSpPr>
        <p:spPr>
          <a:xfrm>
            <a:off x="498763" y="1468582"/>
            <a:ext cx="58795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dirty="0"/>
              <a:t>3. Read aloud both passages from the OST,</a:t>
            </a:r>
          </a:p>
          <a:p>
            <a:r>
              <a:rPr lang="en-US" dirty="0"/>
              <a:t>    as students follow along.  Model skills</a:t>
            </a:r>
          </a:p>
          <a:p>
            <a:r>
              <a:rPr lang="en-US" dirty="0"/>
              <a:t>    such as think aloud, summarizing, and</a:t>
            </a:r>
          </a:p>
          <a:p>
            <a:r>
              <a:rPr lang="en-US" dirty="0"/>
              <a:t>    rereading for clarification.  Have</a:t>
            </a:r>
          </a:p>
          <a:p>
            <a:r>
              <a:rPr lang="en-US" dirty="0"/>
              <a:t>    students  highlight any information that</a:t>
            </a:r>
          </a:p>
          <a:p>
            <a:r>
              <a:rPr lang="en-US" dirty="0"/>
              <a:t>     may help them answer the writing prompt.</a:t>
            </a:r>
          </a:p>
          <a:p>
            <a:endParaRPr lang="en-US" dirty="0"/>
          </a:p>
          <a:p>
            <a:r>
              <a:rPr lang="en-US" dirty="0"/>
              <a:t>4. Allow students 50 minutes to respond to the</a:t>
            </a:r>
          </a:p>
          <a:p>
            <a:r>
              <a:rPr lang="en-US" sz="2400" dirty="0"/>
              <a:t>   </a:t>
            </a:r>
            <a:r>
              <a:rPr lang="en-US" dirty="0"/>
              <a:t>prompt.</a:t>
            </a:r>
          </a:p>
        </p:txBody>
      </p:sp>
      <p:pic>
        <p:nvPicPr>
          <p:cNvPr id="4" name="Picture 2" descr="https://lh7-us.googleusercontent.com/UZqIMnsR_zV4_aex4dNVT9ld5gU295ubal6x-koEoVF7MhVqOQW8TJY_lPGFLtZmUQdvhnheQOuU7_7N7yooTNWTY1IYOnDHv3AHeQWkmuRnL1lQurcYtD-x-RWWVL1UZbyhReHqbpYx4fLu94AxftUPt-7mzso0ILbVYz3eUZ1joMJakV5BPq7K4Q4dvQ">
            <a:extLst>
              <a:ext uri="{FF2B5EF4-FFF2-40B4-BE49-F238E27FC236}">
                <a16:creationId xmlns:a16="http://schemas.microsoft.com/office/drawing/2014/main" id="{E67B2F64-5160-4ECD-9F47-C4B4C2E64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254130"/>
            <a:ext cx="1570176" cy="157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9D2AB5-4F5B-40A0-9E3E-AC8A8EAD7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1538" y="1064691"/>
            <a:ext cx="6123532" cy="483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2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2AC23CE-8A17-46C6-9D1E-B4817A150130}"/>
              </a:ext>
            </a:extLst>
          </p:cNvPr>
          <p:cNvSpPr txBox="1"/>
          <p:nvPr/>
        </p:nvSpPr>
        <p:spPr>
          <a:xfrm>
            <a:off x="5875020" y="754380"/>
            <a:ext cx="10219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DAY 2</a:t>
            </a:r>
          </a:p>
          <a:p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F16E94-5BE8-487F-90E1-5C061C274820}"/>
              </a:ext>
            </a:extLst>
          </p:cNvPr>
          <p:cNvSpPr txBox="1"/>
          <p:nvPr/>
        </p:nvSpPr>
        <p:spPr>
          <a:xfrm>
            <a:off x="829582" y="1464591"/>
            <a:ext cx="568205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/>
              <a:t>Review both OST passages and writing rubric.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In small groups, students will use the large rubric to figure out</a:t>
            </a:r>
          </a:p>
          <a:p>
            <a:r>
              <a:rPr lang="en-US" dirty="0"/>
              <a:t>       a score for the displayed sample.</a:t>
            </a:r>
          </a:p>
          <a:p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/>
              <a:t>When all groups have a score, display the</a:t>
            </a:r>
          </a:p>
          <a:p>
            <a:r>
              <a:rPr lang="en-US" dirty="0"/>
              <a:t>      actual score and rationale received.  Discuss</a:t>
            </a:r>
          </a:p>
          <a:p>
            <a:r>
              <a:rPr lang="en-US" dirty="0"/>
              <a:t>    using each section of the rubric.  Display as </a:t>
            </a:r>
          </a:p>
          <a:p>
            <a:r>
              <a:rPr lang="en-US" dirty="0"/>
              <a:t>    many examples as you feel is necessary.  Some</a:t>
            </a:r>
          </a:p>
          <a:p>
            <a:r>
              <a:rPr lang="en-US" dirty="0"/>
              <a:t>    of my students like to have their own writing</a:t>
            </a:r>
          </a:p>
          <a:p>
            <a:r>
              <a:rPr lang="en-US" dirty="0"/>
              <a:t>    displayed and discussed.</a:t>
            </a:r>
          </a:p>
          <a:p>
            <a:endParaRPr lang="en-US" dirty="0"/>
          </a:p>
          <a:p>
            <a:r>
              <a:rPr lang="en-US" dirty="0"/>
              <a:t>4. Students are then assigned to individual or</a:t>
            </a:r>
          </a:p>
          <a:p>
            <a:r>
              <a:rPr lang="en-US" sz="2400" dirty="0"/>
              <a:t>   </a:t>
            </a:r>
            <a:r>
              <a:rPr lang="en-US" dirty="0"/>
              <a:t>group writing conferences.</a:t>
            </a:r>
          </a:p>
        </p:txBody>
      </p:sp>
      <p:pic>
        <p:nvPicPr>
          <p:cNvPr id="11" name="Picture 2" descr="https://lh7-us.googleusercontent.com/UZqIMnsR_zV4_aex4dNVT9ld5gU295ubal6x-koEoVF7MhVqOQW8TJY_lPGFLtZmUQdvhnheQOuU7_7N7yooTNWTY1IYOnDHv3AHeQWkmuRnL1lQurcYtD-x-RWWVL1UZbyhReHqbpYx4fLu94AxftUPt-7mzso0ILbVYz3eUZ1joMJakV5BPq7K4Q4dvQ">
            <a:extLst>
              <a:ext uri="{FF2B5EF4-FFF2-40B4-BE49-F238E27FC236}">
                <a16:creationId xmlns:a16="http://schemas.microsoft.com/office/drawing/2014/main" id="{652E41FF-52F0-4C92-A99B-74CDC5A5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1" y="442644"/>
            <a:ext cx="1021946" cy="102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3E8A52-1DA5-44F5-B966-B6C25621D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2071" y="1853545"/>
            <a:ext cx="5245511" cy="39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90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7-us.googleusercontent.com/UZqIMnsR_zV4_aex4dNVT9ld5gU295ubal6x-koEoVF7MhVqOQW8TJY_lPGFLtZmUQdvhnheQOuU7_7N7yooTNWTY1IYOnDHv3AHeQWkmuRnL1lQurcYtD-x-RWWVL1UZbyhReHqbpYx4fLu94AxftUPt-7mzso0ILbVYz3eUZ1joMJakV5BPq7K4Q4dvQ">
            <a:extLst>
              <a:ext uri="{FF2B5EF4-FFF2-40B4-BE49-F238E27FC236}">
                <a16:creationId xmlns:a16="http://schemas.microsoft.com/office/drawing/2014/main" id="{D66AEE40-07BA-449E-AD1B-BC8F68827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8" y="79634"/>
            <a:ext cx="959457" cy="95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C9B0BA-C025-4F15-993A-8482573EDA24}"/>
              </a:ext>
            </a:extLst>
          </p:cNvPr>
          <p:cNvSpPr txBox="1"/>
          <p:nvPr/>
        </p:nvSpPr>
        <p:spPr>
          <a:xfrm>
            <a:off x="4869189" y="471756"/>
            <a:ext cx="245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TIPS FOR SUCCESS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8828A-D4E4-4D7C-9A11-5F2E0B60807D}"/>
              </a:ext>
            </a:extLst>
          </p:cNvPr>
          <p:cNvSpPr txBox="1"/>
          <p:nvPr/>
        </p:nvSpPr>
        <p:spPr>
          <a:xfrm>
            <a:off x="724199" y="1146509"/>
            <a:ext cx="82899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/>
              <a:t>This is our students’ first look at the OST, so everything should be presented</a:t>
            </a:r>
          </a:p>
          <a:p>
            <a:r>
              <a:rPr lang="en-US" dirty="0"/>
              <a:t>       in chunks, modeling along the way.  </a:t>
            </a:r>
          </a:p>
          <a:p>
            <a:pPr marL="457200" indent="-457200">
              <a:buAutoNum type="arabicPeriod" startAt="2"/>
            </a:pPr>
            <a:r>
              <a:rPr lang="en-US" dirty="0"/>
              <a:t>I like to focus on one part of the rubric each time we take an assessment.  </a:t>
            </a:r>
          </a:p>
          <a:p>
            <a:pPr marL="457200" indent="-457200">
              <a:buAutoNum type="arabicPeriod" startAt="2"/>
            </a:pPr>
            <a:r>
              <a:rPr lang="en-US" dirty="0"/>
              <a:t>Combining OST with a scoring camp allows for our scholars to see examples </a:t>
            </a:r>
          </a:p>
          <a:p>
            <a:r>
              <a:rPr lang="en-US" dirty="0"/>
              <a:t>       of both excellent and poor writing.  It also helps them to understand </a:t>
            </a:r>
          </a:p>
          <a:p>
            <a:r>
              <a:rPr lang="en-US" dirty="0"/>
              <a:t>       the very extensive writing rubric. </a:t>
            </a:r>
          </a:p>
          <a:p>
            <a:pPr marL="342900" indent="-342900">
              <a:buAutoNum type="arabicPeriod" startAt="4"/>
            </a:pPr>
            <a:r>
              <a:rPr lang="en-US" dirty="0"/>
              <a:t>This process can be modified in many ways to suit the grade level</a:t>
            </a:r>
          </a:p>
          <a:p>
            <a:r>
              <a:rPr lang="en-US" dirty="0"/>
              <a:t>      and the needs of our students. (I like to reward the groups for close </a:t>
            </a:r>
          </a:p>
          <a:p>
            <a:r>
              <a:rPr lang="en-US" dirty="0"/>
              <a:t>      scores)</a:t>
            </a:r>
          </a:p>
          <a:p>
            <a:pPr marL="342900" indent="-342900">
              <a:buAutoNum type="arabicPeriod" startAt="5"/>
            </a:pPr>
            <a:r>
              <a:rPr lang="en-US" dirty="0"/>
              <a:t>You can use paper copies or do everything electronically, or, as I do,</a:t>
            </a:r>
          </a:p>
          <a:p>
            <a:r>
              <a:rPr lang="en-US" dirty="0"/>
              <a:t>     a combination of both.  </a:t>
            </a:r>
          </a:p>
          <a:p>
            <a:r>
              <a:rPr lang="en-US" dirty="0"/>
              <a:t> 6.  HAVE FUN!! OUR STUDENTS NEED TO SEE THAT IF YOU CAN THINK IT, </a:t>
            </a:r>
          </a:p>
          <a:p>
            <a:r>
              <a:rPr lang="en-US" dirty="0"/>
              <a:t>      YOU CAN READ IT, AND WRITE IT!!!!!!!!!!!!!!!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5F095E-99D4-41A5-9E0E-83BB22A20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200" y="702588"/>
            <a:ext cx="2557799" cy="55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06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3812</TotalTime>
  <Words>398</Words>
  <Application>Microsoft Office PowerPoint</Application>
  <PresentationFormat>Widescreen</PresentationFormat>
  <Paragraphs>49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response to the (2023-2024) OST writing prompt   OST Opinion and Informative/explanatory Rubric</dc:title>
  <dc:creator>Lori A Kurek</dc:creator>
  <cp:lastModifiedBy>Lori A Kurek</cp:lastModifiedBy>
  <cp:revision>24</cp:revision>
  <dcterms:created xsi:type="dcterms:W3CDTF">2023-11-27T21:56:52Z</dcterms:created>
  <dcterms:modified xsi:type="dcterms:W3CDTF">2023-11-30T13:28:59Z</dcterms:modified>
</cp:coreProperties>
</file>